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8"/>
  </p:notesMasterIdLst>
  <p:handoutMasterIdLst>
    <p:handoutMasterId r:id="rId29"/>
  </p:handoutMasterIdLst>
  <p:sldIdLst>
    <p:sldId id="260" r:id="rId2"/>
    <p:sldId id="258" r:id="rId3"/>
    <p:sldId id="267" r:id="rId4"/>
    <p:sldId id="268" r:id="rId5"/>
    <p:sldId id="270" r:id="rId6"/>
    <p:sldId id="294" r:id="rId7"/>
    <p:sldId id="287" r:id="rId8"/>
    <p:sldId id="317" r:id="rId9"/>
    <p:sldId id="269" r:id="rId10"/>
    <p:sldId id="271" r:id="rId11"/>
    <p:sldId id="308" r:id="rId12"/>
    <p:sldId id="318" r:id="rId13"/>
    <p:sldId id="275" r:id="rId14"/>
    <p:sldId id="303" r:id="rId15"/>
    <p:sldId id="304" r:id="rId16"/>
    <p:sldId id="279" r:id="rId17"/>
    <p:sldId id="288" r:id="rId18"/>
    <p:sldId id="290" r:id="rId19"/>
    <p:sldId id="291" r:id="rId20"/>
    <p:sldId id="280" r:id="rId21"/>
    <p:sldId id="310" r:id="rId22"/>
    <p:sldId id="281" r:id="rId23"/>
    <p:sldId id="297" r:id="rId24"/>
    <p:sldId id="298" r:id="rId25"/>
    <p:sldId id="309" r:id="rId26"/>
    <p:sldId id="282" r:id="rId27"/>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7E14"/>
    <a:srgbClr val="C49500"/>
    <a:srgbClr val="9933FF"/>
    <a:srgbClr val="602000"/>
    <a:srgbClr val="3B0050"/>
    <a:srgbClr val="EC9F38"/>
    <a:srgbClr val="993366"/>
    <a:srgbClr val="00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4457" autoAdjust="0"/>
  </p:normalViewPr>
  <p:slideViewPr>
    <p:cSldViewPr>
      <p:cViewPr varScale="1">
        <p:scale>
          <a:sx n="91" d="100"/>
          <a:sy n="91" d="100"/>
        </p:scale>
        <p:origin x="5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0FF6EFD1-5356-48A4-8549-AE86DEB75FAA}" type="datetimeFigureOut">
              <a:rPr lang="en-US"/>
              <a:pPr>
                <a:defRPr/>
              </a:pPr>
              <a:t>12/6/2017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BBA65D71-0955-4F28-897D-480A1D997A5B}" type="slidenum">
              <a:rPr lang="en-US"/>
              <a:pPr>
                <a:defRPr/>
              </a:pPr>
              <a:t>‹#›</a:t>
            </a:fld>
            <a:endParaRPr lang="en-US" dirty="0"/>
          </a:p>
        </p:txBody>
      </p:sp>
    </p:spTree>
    <p:extLst>
      <p:ext uri="{BB962C8B-B14F-4D97-AF65-F5344CB8AC3E}">
        <p14:creationId xmlns:p14="http://schemas.microsoft.com/office/powerpoint/2010/main" val="380060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dirty="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70776A2B-D6F7-45E3-A6A4-EEE7D95EF8F3}" type="datetimeFigureOut">
              <a:rPr lang="en-US"/>
              <a:pPr>
                <a:defRPr/>
              </a:pPr>
              <a:t>12/6/2017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7F72FD07-B470-4277-B698-231A744B1D58}" type="slidenum">
              <a:rPr lang="en-US"/>
              <a:pPr>
                <a:defRPr/>
              </a:pPr>
              <a:t>‹#›</a:t>
            </a:fld>
            <a:endParaRPr lang="en-US" dirty="0"/>
          </a:p>
        </p:txBody>
      </p:sp>
    </p:spTree>
    <p:extLst>
      <p:ext uri="{BB962C8B-B14F-4D97-AF65-F5344CB8AC3E}">
        <p14:creationId xmlns:p14="http://schemas.microsoft.com/office/powerpoint/2010/main" val="2910435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Laura welcome</a:t>
            </a:r>
            <a:r>
              <a:rPr lang="en-US" baseline="0" dirty="0" smtClean="0"/>
              <a:t> &amp; intro</a:t>
            </a:r>
          </a:p>
          <a:p>
            <a:r>
              <a:rPr lang="en-US" baseline="0" dirty="0" smtClean="0"/>
              <a:t>Recommend talk about OOD briefly and emphasize why we think coming to SFHS as a FRESHMAN rather than waiting till JUNIOR year is wise.</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Denney</a:t>
            </a:r>
          </a:p>
          <a:p>
            <a:r>
              <a:rPr lang="en-US" dirty="0" smtClean="0"/>
              <a:t>Emphasize</a:t>
            </a:r>
            <a:r>
              <a:rPr lang="en-US" baseline="0" dirty="0" smtClean="0"/>
              <a:t> the two aspects:  that we are DEVELOPING these characteristics in students in the program, particularly risk taking, communication/presentation and time management and inquiry, but that students interested in the program need a strong work ethic coming in.</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Denney</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11</a:t>
            </a:fld>
            <a:endParaRPr lang="en-US" dirty="0"/>
          </a:p>
        </p:txBody>
      </p:sp>
    </p:spTree>
    <p:extLst>
      <p:ext uri="{BB962C8B-B14F-4D97-AF65-F5344CB8AC3E}">
        <p14:creationId xmlns:p14="http://schemas.microsoft.com/office/powerpoint/2010/main" val="325385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schedules:</a:t>
            </a:r>
            <a:r>
              <a:rPr lang="en-US" baseline="0" dirty="0" smtClean="0"/>
              <a:t>  </a:t>
            </a:r>
          </a:p>
          <a:p>
            <a:r>
              <a:rPr lang="en-US" b="1" i="1" baseline="0" dirty="0" smtClean="0"/>
              <a:t>Denney </a:t>
            </a:r>
          </a:p>
          <a:p>
            <a:r>
              <a:rPr lang="en-US" baseline="0" dirty="0" smtClean="0"/>
              <a:t>Emphasize these are just EXAMPLES of one possible schedule and that students may not be able to take every course depending on the master schedule and registration numbers.  That there are many possibilities of study.  </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12</a:t>
            </a:fld>
            <a:endParaRPr lang="en-US" dirty="0"/>
          </a:p>
        </p:txBody>
      </p:sp>
    </p:spTree>
    <p:extLst>
      <p:ext uri="{BB962C8B-B14F-4D97-AF65-F5344CB8AC3E}">
        <p14:creationId xmlns:p14="http://schemas.microsoft.com/office/powerpoint/2010/main" val="135866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schedules:</a:t>
            </a:r>
            <a:r>
              <a:rPr lang="en-US" baseline="0" dirty="0" smtClean="0"/>
              <a:t>  </a:t>
            </a:r>
          </a:p>
          <a:p>
            <a:r>
              <a:rPr lang="en-US" b="1" i="1" baseline="0" dirty="0" smtClean="0"/>
              <a:t>Denney </a:t>
            </a:r>
          </a:p>
          <a:p>
            <a:r>
              <a:rPr lang="en-US" baseline="0" dirty="0" smtClean="0"/>
              <a:t>Emphasize these are just EXAMPLES of one possible schedule and that students may not be able to take every course depending on the master schedule and registration numbers.  That there are many possibilities of study.  </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schedules:</a:t>
            </a:r>
            <a:r>
              <a:rPr lang="en-US" baseline="0" dirty="0" smtClean="0"/>
              <a:t>  </a:t>
            </a:r>
          </a:p>
          <a:p>
            <a:r>
              <a:rPr lang="en-US" b="1" i="1" baseline="0" dirty="0" smtClean="0"/>
              <a:t>Denney</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schedules:</a:t>
            </a:r>
            <a:r>
              <a:rPr lang="en-US" baseline="0" dirty="0" smtClean="0"/>
              <a:t>  </a:t>
            </a:r>
          </a:p>
          <a:p>
            <a:r>
              <a:rPr lang="en-US" b="1" i="1" baseline="0" dirty="0" smtClean="0"/>
              <a:t>Denney</a:t>
            </a: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Denney</a:t>
            </a:r>
          </a:p>
          <a:p>
            <a:r>
              <a:rPr lang="en-US" dirty="0" smtClean="0"/>
              <a:t>Emphasis on schools beginning to see IB Diploma students as</a:t>
            </a:r>
            <a:r>
              <a:rPr lang="en-US" baseline="0" dirty="0" smtClean="0"/>
              <a:t> having gone beyond what the typical AP high school student has accomplished.</a:t>
            </a:r>
          </a:p>
          <a:p>
            <a:r>
              <a:rPr lang="en-US" baseline="0" dirty="0" smtClean="0"/>
              <a:t>Discuss impact of IB Scores on both getting in, and the ability to either finish early, get into higher content coursework earlier in college, and/or double majoring in their university studies.</a:t>
            </a:r>
          </a:p>
          <a:p>
            <a:r>
              <a:rPr lang="en-US" baseline="0" dirty="0" smtClean="0"/>
              <a:t>If they ask:</a:t>
            </a:r>
          </a:p>
          <a:p>
            <a:r>
              <a:rPr lang="en-US" baseline="0" dirty="0" smtClean="0"/>
              <a:t>We typically lose 5-10% of the junior class prior to entry into 12</a:t>
            </a:r>
            <a:r>
              <a:rPr lang="en-US" baseline="30000" dirty="0" smtClean="0"/>
              <a:t>th</a:t>
            </a:r>
            <a:r>
              <a:rPr lang="en-US" baseline="0" dirty="0" smtClean="0"/>
              <a:t> grade from the full Diploma Program for various reasons, most typically deal with poor homework work ethic affecting student grades.</a:t>
            </a:r>
          </a:p>
          <a:p>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baseline="0" dirty="0" smtClean="0"/>
              <a:t>Denney</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Emphasize</a:t>
            </a:r>
            <a:r>
              <a:rPr lang="en-US" baseline="0" dirty="0" smtClean="0"/>
              <a:t> that this is an outside study that shows similar comparison to AP study.  </a:t>
            </a:r>
          </a:p>
          <a:p>
            <a:pPr eaLnBrk="1" hangingPunct="1">
              <a:spcBef>
                <a:spcPct val="0"/>
              </a:spcBef>
            </a:pPr>
            <a:endParaRPr lang="en-US" dirty="0" smtClean="0"/>
          </a:p>
          <a:p>
            <a:pPr eaLnBrk="1" hangingPunct="1">
              <a:spcBef>
                <a:spcPct val="0"/>
              </a:spcBef>
            </a:pPr>
            <a:r>
              <a:rPr lang="en-US" dirty="0" smtClean="0"/>
              <a:t>In </a:t>
            </a:r>
            <a:r>
              <a:rPr lang="en-US" dirty="0"/>
              <a:t>the 2011 SRI International study of the post-secondary outcomes for nearly 25,000 Diploma alumni, researchers found that at institutions with high IB enrollments, graduation rates for IB students were generally higher than the institutional average. Overall, 81% of IB students graduated within 6 years of enrolling full-time at a 4-year institution, compared to the national average of 57%.</a:t>
            </a:r>
          </a:p>
          <a:p>
            <a:pPr eaLnBrk="1" hangingPunct="1">
              <a:spcBef>
                <a:spcPct val="0"/>
              </a:spcBef>
            </a:pPr>
            <a:endParaRPr lang="en-US" dirty="0"/>
          </a:p>
          <a:p>
            <a:pPr eaLnBrk="1" hangingPunct="1">
              <a:spcBef>
                <a:spcPct val="0"/>
              </a:spcBef>
            </a:pPr>
            <a:r>
              <a:rPr lang="en-US" dirty="0">
                <a:ea typeface="Arial" charset="0"/>
                <a:cs typeface="Arial" charset="0"/>
              </a:rPr>
              <a:t>A summary of the SRI International post-secondary study be found here:</a:t>
            </a:r>
          </a:p>
          <a:p>
            <a:pPr eaLnBrk="1" hangingPunct="1">
              <a:spcBef>
                <a:spcPct val="0"/>
              </a:spcBef>
            </a:pPr>
            <a:r>
              <a:rPr lang="en-US" dirty="0">
                <a:ea typeface="Arial" charset="0"/>
                <a:cs typeface="Arial" charset="0"/>
              </a:rPr>
              <a:t>http://www.ibo.org/research/policy/programmevalidation/diploma/documents/PostsecondaryenrollmentpatternsofIBcertificateanddiplomacandidates-USdomestic-2011.pdf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baseline="0" dirty="0" smtClean="0"/>
              <a:t>Denney</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charset="0"/>
              </a:rPr>
              <a:t>Sample </a:t>
            </a:r>
            <a:r>
              <a:rPr lang="en-US" dirty="0" err="1" smtClean="0">
                <a:latin typeface="Calibri" charset="0"/>
              </a:rPr>
              <a:t>acceptacnce</a:t>
            </a:r>
            <a:r>
              <a:rPr lang="en-US" baseline="0" dirty="0" smtClean="0">
                <a:latin typeface="Calibri" charset="0"/>
              </a:rPr>
              <a:t> rates.  Note the difference between total population and IB students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 </a:t>
            </a:r>
            <a:r>
              <a:rPr lang="en-US" dirty="0">
                <a:latin typeface="Calibri" charset="0"/>
              </a:rPr>
              <a:t>IB surveyed all IB world schools in the United States registering students for Diploma exams in May 2011 and all US 12</a:t>
            </a:r>
            <a:r>
              <a:rPr lang="en-US" baseline="30000" dirty="0">
                <a:latin typeface="Calibri" charset="0"/>
              </a:rPr>
              <a:t>th</a:t>
            </a:r>
            <a:r>
              <a:rPr lang="en-US" dirty="0">
                <a:latin typeface="Calibri" charset="0"/>
              </a:rPr>
              <a:t> graders registered for exams about their college application process.  According to student self-reports, IB students are admitted to college and universities at higher rates than the general population.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This slide shows the Universities most commonly applied to by US Diploma candidates, and demonstrates that IB students have higher acceptance rates than the average acceptance rates for the university.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ceholder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baseline="0" dirty="0" smtClean="0"/>
              <a:t>Denney</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Calibri" charset="0"/>
              </a:rPr>
              <a:t>Sample </a:t>
            </a:r>
            <a:r>
              <a:rPr lang="en-US" dirty="0" err="1" smtClean="0">
                <a:latin typeface="Calibri" charset="0"/>
              </a:rPr>
              <a:t>acceptacnce</a:t>
            </a:r>
            <a:r>
              <a:rPr lang="en-US" baseline="0" dirty="0" smtClean="0">
                <a:latin typeface="Calibri" charset="0"/>
              </a:rPr>
              <a:t> rates.  Note the difference between total population and IB students</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 </a:t>
            </a:r>
            <a:r>
              <a:rPr lang="en-US" dirty="0">
                <a:latin typeface="Calibri" charset="0"/>
              </a:rPr>
              <a:t>IB surveyed all IB world schools in the United States registering students for Diploma exams in May 2011 and all US 12</a:t>
            </a:r>
            <a:r>
              <a:rPr lang="en-US" baseline="30000" dirty="0">
                <a:latin typeface="Calibri" charset="0"/>
              </a:rPr>
              <a:t>th</a:t>
            </a:r>
            <a:r>
              <a:rPr lang="en-US" dirty="0">
                <a:latin typeface="Calibri" charset="0"/>
              </a:rPr>
              <a:t> graders registered for exams about their college application process.  According to student self-reports, IB students are admitted to college and universities at higher rates than the general population.  </a:t>
            </a:r>
          </a:p>
          <a:p>
            <a:pPr eaLnBrk="1" hangingPunct="1">
              <a:spcBef>
                <a:spcPct val="0"/>
              </a:spcBef>
            </a:pPr>
            <a:endParaRPr lang="en-US" dirty="0">
              <a:latin typeface="Calibri" charset="0"/>
            </a:endParaRPr>
          </a:p>
          <a:p>
            <a:pPr eaLnBrk="1" hangingPunct="1">
              <a:spcBef>
                <a:spcPct val="0"/>
              </a:spcBef>
            </a:pPr>
            <a:r>
              <a:rPr lang="en-US" dirty="0">
                <a:latin typeface="Calibri" charset="0"/>
              </a:rPr>
              <a:t>This slide shows the Universities most commonly applied to by US Diploma Candidates, and demonstrates that IB students have higher acceptance rates than the average acceptance rates for the university.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Denney</a:t>
            </a:r>
          </a:p>
          <a:p>
            <a:endParaRPr lang="en-US" b="1" i="1" dirty="0" smtClean="0"/>
          </a:p>
          <a:p>
            <a:r>
              <a:rPr lang="en-US" b="0" i="0" dirty="0" smtClean="0"/>
              <a:t>Missing</a:t>
            </a:r>
            <a:r>
              <a:rPr lang="en-US" b="0" i="0" baseline="0" dirty="0" smtClean="0"/>
              <a:t> number under “Year” on Diploma Pass Rate </a:t>
            </a:r>
            <a:r>
              <a:rPr lang="en-US" b="0" i="0" baseline="0" dirty="0" smtClean="0">
                <a:solidFill>
                  <a:srgbClr val="FF0000"/>
                </a:solidFill>
              </a:rPr>
              <a:t>*** not sure what you mean on “missing number”</a:t>
            </a:r>
            <a:endParaRPr lang="en-US" b="0" i="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dirty="0" smtClean="0"/>
              <a:t>Denney/Thompson/</a:t>
            </a:r>
            <a:r>
              <a:rPr lang="en-US" b="1" i="1" dirty="0" smtClean="0"/>
              <a:t>STUDENT Presentation</a:t>
            </a:r>
            <a:endParaRPr lang="en-US" b="1" i="1"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Financial</a:t>
            </a:r>
            <a:r>
              <a:rPr lang="en-US" baseline="0" dirty="0" smtClean="0"/>
              <a:t> </a:t>
            </a:r>
            <a:r>
              <a:rPr lang="en-US" baseline="0" dirty="0" err="1" smtClean="0"/>
              <a:t>Obligiations</a:t>
            </a:r>
            <a:endParaRPr lang="en-US" baseline="0" dirty="0" smtClean="0"/>
          </a:p>
          <a:p>
            <a:endParaRPr lang="en-US" baseline="0" dirty="0" smtClean="0"/>
          </a:p>
          <a:p>
            <a:r>
              <a:rPr lang="en-US" baseline="0" dirty="0" smtClean="0"/>
              <a:t>Need to add Administration Fee</a:t>
            </a:r>
          </a:p>
          <a:p>
            <a:r>
              <a:rPr lang="en-US" baseline="0" dirty="0" smtClean="0"/>
              <a:t>Make a note “subject to change”</a:t>
            </a:r>
          </a:p>
          <a:p>
            <a:endParaRPr lang="en-US" baseline="0" dirty="0" smtClean="0"/>
          </a:p>
          <a:p>
            <a:r>
              <a:rPr lang="en-US" baseline="0" dirty="0" smtClean="0"/>
              <a:t>Retreat? </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21</a:t>
            </a:fld>
            <a:endParaRPr lang="en-US" dirty="0"/>
          </a:p>
        </p:txBody>
      </p:sp>
    </p:spTree>
    <p:extLst>
      <p:ext uri="{BB962C8B-B14F-4D97-AF65-F5344CB8AC3E}">
        <p14:creationId xmlns:p14="http://schemas.microsoft.com/office/powerpoint/2010/main" val="363189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1" dirty="0" smtClean="0"/>
              <a:t>STUDENT Presentation</a:t>
            </a:r>
          </a:p>
          <a:p>
            <a:pPr eaLnBrk="1" hangingPunct="1">
              <a:spcBef>
                <a:spcPct val="0"/>
              </a:spcBef>
            </a:pPr>
            <a:r>
              <a:rPr lang="en-US" dirty="0" smtClean="0">
                <a:latin typeface="Calibri" charset="0"/>
              </a:rPr>
              <a:t>Please bring the students up here, introduce themselves, indicate</a:t>
            </a:r>
            <a:r>
              <a:rPr lang="en-US" baseline="0" dirty="0" smtClean="0">
                <a:latin typeface="Calibri" charset="0"/>
              </a:rPr>
              <a:t> which school(s) they are hoping to be accepted to, etc.</a:t>
            </a:r>
            <a:r>
              <a:rPr lang="en-US" dirty="0" smtClean="0">
                <a:latin typeface="Calibri" charset="0"/>
              </a:rPr>
              <a:t>.  I will send you a copy of the questions they were asked to know answers to.  </a:t>
            </a:r>
            <a:endParaRPr lang="en-US" baseline="0" dirty="0" smtClean="0">
              <a:latin typeface="Calibri" charset="0"/>
            </a:endParaRPr>
          </a:p>
          <a:p>
            <a:r>
              <a:rPr lang="en-US" dirty="0" smtClean="0"/>
              <a:t>Make sure Students talk,</a:t>
            </a:r>
            <a:r>
              <a:rPr lang="en-US" baseline="0" dirty="0" smtClean="0"/>
              <a:t> answer questions with Emphasis on: </a:t>
            </a:r>
          </a:p>
          <a:p>
            <a:pPr>
              <a:buFont typeface="Arial" pitchFamily="34" charset="0"/>
              <a:buChar char="•"/>
            </a:pPr>
            <a:r>
              <a:rPr lang="en-US" baseline="0" dirty="0" smtClean="0"/>
              <a:t>Family Esprit de corps</a:t>
            </a:r>
          </a:p>
          <a:p>
            <a:pPr>
              <a:buFont typeface="Arial" pitchFamily="34" charset="0"/>
              <a:buChar char="•"/>
            </a:pPr>
            <a:r>
              <a:rPr lang="en-US" dirty="0" smtClean="0"/>
              <a:t>Variety of Colleges</a:t>
            </a:r>
          </a:p>
          <a:p>
            <a:pPr>
              <a:buFont typeface="Arial" pitchFamily="34" charset="0"/>
              <a:buChar char="•"/>
            </a:pPr>
            <a:r>
              <a:rPr lang="en-US" dirty="0" smtClean="0"/>
              <a:t>They do have social time</a:t>
            </a:r>
          </a:p>
          <a:p>
            <a:pPr>
              <a:buFont typeface="Arial" pitchFamily="34" charset="0"/>
              <a:buChar char="•"/>
            </a:pPr>
            <a:r>
              <a:rPr lang="en-US" dirty="0" smtClean="0"/>
              <a:t>Many different activities outside</a:t>
            </a:r>
            <a:r>
              <a:rPr lang="en-US" baseline="0" dirty="0" smtClean="0"/>
              <a:t> class </a:t>
            </a:r>
          </a:p>
          <a:p>
            <a:pPr>
              <a:buFont typeface="Arial" pitchFamily="34" charset="0"/>
              <a:buChar char="•"/>
            </a:pPr>
            <a:r>
              <a:rPr lang="en-US" baseline="0" dirty="0" smtClean="0"/>
              <a:t>Well rounded nature</a:t>
            </a:r>
          </a:p>
          <a:p>
            <a:pPr>
              <a:buFont typeface="Arial" pitchFamily="34" charset="0"/>
              <a:buChar char="•"/>
            </a:pPr>
            <a:r>
              <a:rPr lang="en-US" baseline="0" dirty="0" smtClean="0"/>
              <a:t>Challenge – Joy of learning</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Tracy </a:t>
            </a:r>
            <a:r>
              <a:rPr lang="en-US" dirty="0" err="1" smtClean="0"/>
              <a:t>Verrigni</a:t>
            </a:r>
            <a:r>
              <a:rPr lang="en-US" dirty="0" smtClean="0"/>
              <a:t> or Laura Wilson</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Tracy Verrigni or Laura Wilson</a:t>
            </a:r>
          </a:p>
          <a:p>
            <a:endParaRPr lang="en-US" dirty="0" smtClean="0"/>
          </a:p>
          <a:p>
            <a:r>
              <a:rPr lang="en-US" dirty="0" smtClean="0"/>
              <a:t>Should</a:t>
            </a:r>
            <a:r>
              <a:rPr lang="en-US" baseline="0" dirty="0" smtClean="0"/>
              <a:t> this be moved to be included with course info.?  ODD requirements?</a:t>
            </a:r>
          </a:p>
          <a:p>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Tracy Verrigni or Laura Wilson</a:t>
            </a:r>
          </a:p>
          <a:p>
            <a:endParaRPr lang="en-US" dirty="0" smtClean="0"/>
          </a:p>
          <a:p>
            <a:r>
              <a:rPr lang="en-US" dirty="0" smtClean="0"/>
              <a:t>Not</a:t>
            </a:r>
            <a:r>
              <a:rPr lang="en-US" baseline="0" dirty="0" smtClean="0"/>
              <a:t> sure we need the teacher rec. info here.  Focus should be on criteria for OOD???</a:t>
            </a:r>
          </a:p>
          <a:p>
            <a:endParaRPr lang="en-US" baseline="0" dirty="0" smtClean="0">
              <a:solidFill>
                <a:srgbClr val="FF0000"/>
              </a:solidFill>
            </a:endParaRPr>
          </a:p>
          <a:p>
            <a:r>
              <a:rPr lang="en-US" baseline="0" dirty="0" smtClean="0">
                <a:solidFill>
                  <a:srgbClr val="FF0000"/>
                </a:solidFill>
              </a:rPr>
              <a:t>***Admin wanted to add that I believe two years back b/c of issues with parents waiving over teacher recs.  Still have that problem so should at least mention it probably.  Will delete if you really want off</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25</a:t>
            </a:fld>
            <a:endParaRPr lang="en-US" dirty="0"/>
          </a:p>
        </p:txBody>
      </p:sp>
    </p:spTree>
    <p:extLst>
      <p:ext uri="{BB962C8B-B14F-4D97-AF65-F5344CB8AC3E}">
        <p14:creationId xmlns:p14="http://schemas.microsoft.com/office/powerpoint/2010/main" val="3476843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Tracy Verrigni </a:t>
            </a:r>
          </a:p>
          <a:p>
            <a:endParaRPr lang="en-US" dirty="0" smtClean="0"/>
          </a:p>
          <a:p>
            <a:r>
              <a:rPr lang="en-US" sz="1400" dirty="0" smtClean="0">
                <a:solidFill>
                  <a:schemeClr val="accent2"/>
                </a:solidFill>
              </a:rPr>
              <a:t>Change your extension? Change OOD deadline to 1/31/2017</a:t>
            </a:r>
          </a:p>
          <a:p>
            <a:endParaRPr lang="en-US" sz="1400" dirty="0" smtClean="0">
              <a:solidFill>
                <a:schemeClr val="accent2"/>
              </a:solidFill>
            </a:endParaRPr>
          </a:p>
          <a:p>
            <a:r>
              <a:rPr lang="en-US" sz="1400" dirty="0" smtClean="0">
                <a:solidFill>
                  <a:schemeClr val="accent2"/>
                </a:solidFill>
              </a:rPr>
              <a:t>Note:  Please do not contact SFHS regarding OOD requests.</a:t>
            </a:r>
            <a:r>
              <a:rPr lang="en-US" sz="1400" baseline="0" dirty="0" smtClean="0">
                <a:solidFill>
                  <a:schemeClr val="accent2"/>
                </a:solidFill>
              </a:rPr>
              <a:t>  This will be handled through the County Office? </a:t>
            </a:r>
            <a:endParaRPr lang="en-US" sz="1400" dirty="0">
              <a:solidFill>
                <a:schemeClr val="accent2"/>
              </a:solidFill>
            </a:endParaRPr>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Denney</a:t>
            </a:r>
            <a:endParaRPr lang="en-US" dirty="0" smtClean="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Denney</a:t>
            </a:r>
          </a:p>
          <a:p>
            <a:endParaRPr lang="en-US" b="1" i="1" dirty="0" smtClean="0"/>
          </a:p>
          <a:p>
            <a:r>
              <a:rPr lang="en-US" b="0" i="0" dirty="0" smtClean="0"/>
              <a:t>Are</a:t>
            </a:r>
            <a:r>
              <a:rPr lang="en-US" b="0" i="0" baseline="0" dirty="0" smtClean="0"/>
              <a:t> these courses they can take to fulfill IB or is it to illustrate rigor?  </a:t>
            </a:r>
          </a:p>
          <a:p>
            <a:endParaRPr lang="en-US" b="0" i="0" baseline="0" dirty="0" smtClean="0"/>
          </a:p>
          <a:p>
            <a:r>
              <a:rPr lang="en-US" b="0" i="0" baseline="0" dirty="0" smtClean="0"/>
              <a:t>***this is to illustrate two things: one being that AP courses are also possible while doing IB and the other that AP courses stand alone, while IB courses go with the whole student/program</a:t>
            </a:r>
            <a:endParaRPr lang="en-US" b="0" i="0" dirty="0" smtClean="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i="1" dirty="0" smtClean="0"/>
              <a:t>Denney</a:t>
            </a:r>
          </a:p>
          <a:p>
            <a:pPr defTabSz="931774">
              <a:defRPr/>
            </a:pPr>
            <a:r>
              <a:rPr lang="en-US" dirty="0" smtClean="0"/>
              <a:t>Examples for 3 subjects – potentially Lit Oral Commentary &amp; World Lit Paper, Spanish Orals</a:t>
            </a:r>
            <a:r>
              <a:rPr lang="en-US" baseline="0" dirty="0" smtClean="0"/>
              <a:t> and Written Assignment, Science designing an experiment, math quantitative, etc.</a:t>
            </a:r>
            <a:endParaRPr lang="en-US" dirty="0" smtClean="0"/>
          </a:p>
          <a:p>
            <a:pPr defTabSz="931774">
              <a:defRPr/>
            </a:pPr>
            <a:r>
              <a:rPr lang="en-US" dirty="0" smtClean="0"/>
              <a:t>Emphasis on Real World Aspect</a:t>
            </a:r>
          </a:p>
          <a:p>
            <a:pPr defTabSz="931774">
              <a:defRPr/>
            </a:pPr>
            <a:r>
              <a:rPr lang="en-US" dirty="0" smtClean="0"/>
              <a:t>Worked</a:t>
            </a:r>
            <a:r>
              <a:rPr lang="en-US" baseline="0" dirty="0" smtClean="0"/>
              <a:t> on and graded by teacher, moderated by IBO</a:t>
            </a:r>
            <a:endParaRPr lang="en-US" dirty="0" smtClean="0"/>
          </a:p>
          <a:p>
            <a:pPr defTabSz="931774">
              <a:defRPr/>
            </a:pPr>
            <a:r>
              <a:rPr lang="en-US" dirty="0" smtClean="0"/>
              <a:t>Emphasis on how STUDENT</a:t>
            </a:r>
            <a:r>
              <a:rPr lang="en-US" baseline="0" dirty="0" smtClean="0"/>
              <a:t> and TEACHER have control over this part of their final grade</a:t>
            </a:r>
          </a:p>
          <a:p>
            <a:pPr defTabSz="931774">
              <a:defRPr/>
            </a:pPr>
            <a:r>
              <a:rPr lang="en-US" baseline="0" dirty="0" smtClean="0"/>
              <a:t>It is </a:t>
            </a:r>
            <a:r>
              <a:rPr lang="en-US" dirty="0" smtClean="0"/>
              <a:t>Part</a:t>
            </a:r>
            <a:r>
              <a:rPr lang="en-US" baseline="0" dirty="0" smtClean="0"/>
              <a:t> of Final IB Grade award for potential college credit</a:t>
            </a:r>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i="1" dirty="0" smtClean="0"/>
              <a:t>STUDENT Presentation</a:t>
            </a:r>
          </a:p>
          <a:p>
            <a:pPr defTabSz="931774">
              <a:defRPr/>
            </a:pPr>
            <a:r>
              <a:rPr lang="en-US" dirty="0" smtClean="0"/>
              <a:t>Emphasize choice</a:t>
            </a:r>
            <a:r>
              <a:rPr lang="en-US" baseline="0" dirty="0" smtClean="0"/>
              <a:t> of 3 higher levels, that this can be for humanities oriented students OR Math/Science nerds/geeks; students MUST do 3 or more Higher Level offerings that cover two years of coursework</a:t>
            </a:r>
          </a:p>
          <a:p>
            <a:pPr defTabSz="931774">
              <a:defRPr/>
            </a:pPr>
            <a:r>
              <a:rPr lang="en-US" baseline="0" dirty="0" smtClean="0"/>
              <a:t>Also emphasize the Wide variety of sciences, </a:t>
            </a:r>
            <a:r>
              <a:rPr lang="en-US" baseline="0" dirty="0" err="1" smtClean="0"/>
              <a:t>lang</a:t>
            </a:r>
            <a:r>
              <a:rPr lang="en-US" baseline="0" dirty="0" smtClean="0"/>
              <a:t> b, and elective subject options for Diploma Program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dirty="0" smtClean="0"/>
              <a:t>Robinson/Fahey/Thompson</a:t>
            </a:r>
          </a:p>
          <a:p>
            <a:r>
              <a:rPr lang="en-US" baseline="0" dirty="0" smtClean="0"/>
              <a:t>Talk about Whole Student aspect of the IB Diploma Program, how it goes beyond just book learning and teaches how to learn, how subjects connect together and the development of the learner profile.</a:t>
            </a:r>
          </a:p>
          <a:p>
            <a:r>
              <a:rPr lang="en-US" baseline="0" dirty="0" smtClean="0"/>
              <a:t>TOK as glue to tie it all together and think about </a:t>
            </a:r>
          </a:p>
          <a:p>
            <a:r>
              <a:rPr lang="en-US" baseline="0" dirty="0" smtClean="0"/>
              <a:t>EE as a deep study into a subject area of their choice, mentored over the process by our EE Coordinator and by a mentor in the field they are completing the EE 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dirty="0" smtClean="0"/>
              <a:t>Robinson/Fahey/Thompson</a:t>
            </a:r>
          </a:p>
          <a:p>
            <a:r>
              <a:rPr lang="en-US" baseline="0" dirty="0" smtClean="0"/>
              <a:t>Talk about Whole Student aspect of the IB Diploma Program, how it goes beyond just book learning and teaches how to learn, how subjects connect together and the development of the learner profile.</a:t>
            </a:r>
          </a:p>
          <a:p>
            <a:r>
              <a:rPr lang="en-US" baseline="0" dirty="0" smtClean="0"/>
              <a:t>TOK as glue to tie it all together and think about </a:t>
            </a:r>
          </a:p>
          <a:p>
            <a:r>
              <a:rPr lang="en-US" baseline="0" dirty="0" smtClean="0"/>
              <a:t>EE as a deep study into a subject area of their choice, mentored over the process by our EE Coordinator and by a mentor in the field they are completing the EE 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8</a:t>
            </a:fld>
            <a:endParaRPr lang="en-US" dirty="0"/>
          </a:p>
        </p:txBody>
      </p:sp>
    </p:spTree>
    <p:extLst>
      <p:ext uri="{BB962C8B-B14F-4D97-AF65-F5344CB8AC3E}">
        <p14:creationId xmlns:p14="http://schemas.microsoft.com/office/powerpoint/2010/main" val="414521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STUDENT</a:t>
            </a:r>
            <a:r>
              <a:rPr lang="en-US" b="1" i="1" baseline="0" dirty="0" smtClean="0"/>
              <a:t>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72FD07-B470-4277-B698-231A744B1D5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dirty="0"/>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dirty="0"/>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dirty="0"/>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dirty="0"/>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dirty="0"/>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dirty="0"/>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dirty="0"/>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dirty="0"/>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dirty="0"/>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dirty="0"/>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dirty="0"/>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dirty="0"/>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dirty="0"/>
            </a:p>
          </p:txBody>
        </p:sp>
      </p:grpSp>
      <p:sp>
        <p:nvSpPr>
          <p:cNvPr id="7272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27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dirty="0"/>
            </a:lvl1pPr>
          </a:lstStyle>
          <a:p>
            <a:pPr>
              <a:defRPr/>
            </a:pPr>
            <a:endParaRPr lang="en-US" dirty="0"/>
          </a:p>
        </p:txBody>
      </p:sp>
      <p:sp>
        <p:nvSpPr>
          <p:cNvPr id="21" name="Rectangle 21"/>
          <p:cNvSpPr>
            <a:spLocks noGrp="1" noChangeArrowheads="1"/>
          </p:cNvSpPr>
          <p:nvPr>
            <p:ph type="ftr" sz="quarter" idx="11"/>
          </p:nvPr>
        </p:nvSpPr>
        <p:spPr/>
        <p:txBody>
          <a:bodyPr/>
          <a:lstStyle>
            <a:lvl1pPr>
              <a:defRPr dirty="0"/>
            </a:lvl1pPr>
          </a:lstStyle>
          <a:p>
            <a:pPr>
              <a:defRPr/>
            </a:pPr>
            <a:endParaRPr lang="en-US" dirty="0"/>
          </a:p>
        </p:txBody>
      </p:sp>
      <p:sp>
        <p:nvSpPr>
          <p:cNvPr id="22" name="Rectangle 22"/>
          <p:cNvSpPr>
            <a:spLocks noGrp="1" noChangeArrowheads="1"/>
          </p:cNvSpPr>
          <p:nvPr>
            <p:ph type="sldNum" sz="quarter" idx="12"/>
          </p:nvPr>
        </p:nvSpPr>
        <p:spPr/>
        <p:txBody>
          <a:bodyPr/>
          <a:lstStyle>
            <a:lvl1pPr>
              <a:defRPr/>
            </a:lvl1pPr>
          </a:lstStyle>
          <a:p>
            <a:pPr>
              <a:defRPr/>
            </a:pPr>
            <a:fld id="{196C5580-F7E2-48A6-BC89-FD6B75899AD0}"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dirty="0"/>
            </a:lvl1pPr>
          </a:lstStyle>
          <a:p>
            <a:pPr>
              <a:defRPr/>
            </a:pPr>
            <a:endParaRPr lang="en-US" dirty="0"/>
          </a:p>
        </p:txBody>
      </p:sp>
      <p:sp>
        <p:nvSpPr>
          <p:cNvPr id="5"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6" name="Rectangle 21"/>
          <p:cNvSpPr>
            <a:spLocks noGrp="1" noChangeArrowheads="1"/>
          </p:cNvSpPr>
          <p:nvPr>
            <p:ph type="sldNum" sz="quarter" idx="12"/>
          </p:nvPr>
        </p:nvSpPr>
        <p:spPr/>
        <p:txBody>
          <a:bodyPr/>
          <a:lstStyle>
            <a:lvl1pPr>
              <a:defRPr/>
            </a:lvl1pPr>
          </a:lstStyle>
          <a:p>
            <a:pPr>
              <a:defRPr/>
            </a:pPr>
            <a:fld id="{82662FC8-7EB9-4DC8-8CED-7B90415AF18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dirty="0"/>
            </a:lvl1pPr>
          </a:lstStyle>
          <a:p>
            <a:pPr>
              <a:defRPr/>
            </a:pPr>
            <a:endParaRPr lang="en-US" dirty="0"/>
          </a:p>
        </p:txBody>
      </p:sp>
      <p:sp>
        <p:nvSpPr>
          <p:cNvPr id="5"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6" name="Rectangle 21"/>
          <p:cNvSpPr>
            <a:spLocks noGrp="1" noChangeArrowheads="1"/>
          </p:cNvSpPr>
          <p:nvPr>
            <p:ph type="sldNum" sz="quarter" idx="12"/>
          </p:nvPr>
        </p:nvSpPr>
        <p:spPr/>
        <p:txBody>
          <a:bodyPr/>
          <a:lstStyle>
            <a:lvl1pPr>
              <a:defRPr/>
            </a:lvl1pPr>
          </a:lstStyle>
          <a:p>
            <a:pPr>
              <a:defRPr/>
            </a:pPr>
            <a:fld id="{0DFFC442-6C1A-4A58-B421-49DF96385F1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smtClean="0"/>
          </a:p>
        </p:txBody>
      </p:sp>
      <p:sp>
        <p:nvSpPr>
          <p:cNvPr id="4" name="Rectangle 19"/>
          <p:cNvSpPr>
            <a:spLocks noGrp="1" noChangeArrowheads="1"/>
          </p:cNvSpPr>
          <p:nvPr>
            <p:ph type="dt" sz="half" idx="10"/>
          </p:nvPr>
        </p:nvSpPr>
        <p:spPr/>
        <p:txBody>
          <a:bodyPr/>
          <a:lstStyle>
            <a:lvl1pPr>
              <a:defRPr dirty="0"/>
            </a:lvl1pPr>
          </a:lstStyle>
          <a:p>
            <a:pPr>
              <a:defRPr/>
            </a:pPr>
            <a:endParaRPr lang="en-US" dirty="0"/>
          </a:p>
        </p:txBody>
      </p:sp>
      <p:sp>
        <p:nvSpPr>
          <p:cNvPr id="5"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6" name="Rectangle 21"/>
          <p:cNvSpPr>
            <a:spLocks noGrp="1" noChangeArrowheads="1"/>
          </p:cNvSpPr>
          <p:nvPr>
            <p:ph type="sldNum" sz="quarter" idx="12"/>
          </p:nvPr>
        </p:nvSpPr>
        <p:spPr/>
        <p:txBody>
          <a:bodyPr/>
          <a:lstStyle>
            <a:lvl1pPr>
              <a:defRPr/>
            </a:lvl1pPr>
          </a:lstStyle>
          <a:p>
            <a:pPr>
              <a:defRPr/>
            </a:pPr>
            <a:fld id="{0475FD0E-F8FF-4C16-B847-EAECEC7EB1CD}"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3" name="Picture 7"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4" name="Picture 8"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5" name="Rectangle 4"/>
          <p:cNvSpPr/>
          <p:nvPr userDrawn="1"/>
        </p:nvSpPr>
        <p:spPr bwMode="auto">
          <a:xfrm>
            <a:off x="0" y="1"/>
            <a:ext cx="9144000" cy="6867525"/>
          </a:xfrm>
          <a:prstGeom prst="rect">
            <a:avLst/>
          </a:prstGeom>
          <a:solidFill>
            <a:schemeClr val="bg1"/>
          </a:solidFill>
          <a:ln w="9525" cap="flat" cmpd="sng" algn="ctr">
            <a:noFill/>
            <a:prstDash val="solid"/>
            <a:round/>
            <a:headEnd type="none" w="med" len="med"/>
            <a:tailEnd type="none" w="med" len="med"/>
          </a:ln>
          <a:effectLst/>
        </p:spPr>
        <p:txBody>
          <a:bodyPr wrap="none" lIns="90000" tIns="46800" rIns="90000" bIns="46800" anchor="ctr">
            <a:prstTxWarp prst="textNoShape">
              <a:avLst/>
            </a:prstTxWarp>
          </a:bodyPr>
          <a:lstStyle/>
          <a:p>
            <a:pPr eaLnBrk="0" hangingPunct="0">
              <a:defRPr/>
            </a:pPr>
            <a:endParaRPr lang="en-GB">
              <a:ea typeface="+mn-ea"/>
              <a:cs typeface="+mn-cs"/>
            </a:endParaRPr>
          </a:p>
        </p:txBody>
      </p:sp>
      <p:pic>
        <p:nvPicPr>
          <p:cNvPr id="6" name="Picture 10" descr="DP2 Eng.jpg"/>
          <p:cNvPicPr>
            <a:picLocks noChangeAspect="1"/>
          </p:cNvPicPr>
          <p:nvPr userDrawn="1"/>
        </p:nvPicPr>
        <p:blipFill>
          <a:blip r:embed="rId4" cstate="print"/>
          <a:srcRect/>
          <a:stretch>
            <a:fillRect/>
          </a:stretch>
        </p:blipFill>
        <p:spPr bwMode="auto">
          <a:xfrm>
            <a:off x="663820" y="616223"/>
            <a:ext cx="3165605" cy="1016633"/>
          </a:xfrm>
          <a:prstGeom prst="rect">
            <a:avLst/>
          </a:prstGeom>
          <a:noFill/>
          <a:ln w="9525">
            <a:noFill/>
            <a:miter lim="800000"/>
            <a:headEnd/>
            <a:tailEnd/>
          </a:ln>
        </p:spPr>
      </p:pic>
      <p:pic>
        <p:nvPicPr>
          <p:cNvPr id="7" name="Picture 11"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8" name="Picture 14"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2" name="Title 1"/>
          <p:cNvSpPr>
            <a:spLocks noGrp="1"/>
          </p:cNvSpPr>
          <p:nvPr>
            <p:ph type="title"/>
          </p:nvPr>
        </p:nvSpPr>
        <p:spPr>
          <a:xfrm>
            <a:off x="722435" y="3044826"/>
            <a:ext cx="7772400" cy="1362075"/>
          </a:xfrm>
        </p:spPr>
        <p:txBody>
          <a:bodyPr/>
          <a:lstStyle>
            <a:lvl1pPr algn="l">
              <a:defRPr sz="4800" b="1" cap="none" baseline="0">
                <a:solidFill>
                  <a:srgbClr val="1AB7EA"/>
                </a:solidFill>
                <a:latin typeface="+mn-lt"/>
              </a:defRPr>
            </a:lvl1pPr>
          </a:lstStyle>
          <a:p>
            <a:r>
              <a:rPr lang="en-GB" dirty="0" smtClean="0"/>
              <a:t>Click to edit Master title style</a:t>
            </a:r>
            <a:endParaRPr lang="en-GB" dirty="0"/>
          </a:p>
        </p:txBody>
      </p:sp>
      <p:sp>
        <p:nvSpPr>
          <p:cNvPr id="9" name="Date Placeholder 3"/>
          <p:cNvSpPr>
            <a:spLocks noGrp="1"/>
          </p:cNvSpPr>
          <p:nvPr>
            <p:ph type="dt" sz="half" idx="10"/>
          </p:nvPr>
        </p:nvSpPr>
        <p:spPr/>
        <p:txBody>
          <a:bodyPr/>
          <a:lstStyle>
            <a:lvl1pPr>
              <a:defRPr sz="1200" smtClean="0">
                <a:solidFill>
                  <a:srgbClr val="004B8D"/>
                </a:solidFill>
              </a:defRPr>
            </a:lvl1pPr>
          </a:lstStyle>
          <a:p>
            <a:pPr>
              <a:defRPr/>
            </a:pPr>
            <a:r>
              <a:rPr lang="en-GB"/>
              <a:t>01 January 2012</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3" name="Picture 7"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4" name="Picture 8"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5" name="Rectangle 4"/>
          <p:cNvSpPr/>
          <p:nvPr userDrawn="1"/>
        </p:nvSpPr>
        <p:spPr bwMode="auto">
          <a:xfrm>
            <a:off x="0" y="1"/>
            <a:ext cx="9144000" cy="6867525"/>
          </a:xfrm>
          <a:prstGeom prst="rect">
            <a:avLst/>
          </a:prstGeom>
          <a:solidFill>
            <a:schemeClr val="bg1"/>
          </a:solidFill>
          <a:ln w="9525" cap="flat" cmpd="sng" algn="ctr">
            <a:noFill/>
            <a:prstDash val="solid"/>
            <a:round/>
            <a:headEnd type="none" w="med" len="med"/>
            <a:tailEnd type="none" w="med" len="med"/>
          </a:ln>
          <a:effectLst/>
        </p:spPr>
        <p:txBody>
          <a:bodyPr wrap="none" lIns="90000" tIns="46800" rIns="90000" bIns="46800" anchor="ctr">
            <a:prstTxWarp prst="textNoShape">
              <a:avLst/>
            </a:prstTxWarp>
          </a:bodyPr>
          <a:lstStyle/>
          <a:p>
            <a:pPr eaLnBrk="0" hangingPunct="0">
              <a:defRPr/>
            </a:pPr>
            <a:endParaRPr lang="en-GB">
              <a:ea typeface="+mn-ea"/>
              <a:cs typeface="+mn-cs"/>
            </a:endParaRPr>
          </a:p>
        </p:txBody>
      </p:sp>
      <p:pic>
        <p:nvPicPr>
          <p:cNvPr id="6" name="Picture 10" descr="DP2 Eng.jpg"/>
          <p:cNvPicPr>
            <a:picLocks noChangeAspect="1"/>
          </p:cNvPicPr>
          <p:nvPr userDrawn="1"/>
        </p:nvPicPr>
        <p:blipFill>
          <a:blip r:embed="rId4" cstate="print"/>
          <a:srcRect/>
          <a:stretch>
            <a:fillRect/>
          </a:stretch>
        </p:blipFill>
        <p:spPr bwMode="auto">
          <a:xfrm>
            <a:off x="663820" y="616223"/>
            <a:ext cx="3165605" cy="1016633"/>
          </a:xfrm>
          <a:prstGeom prst="rect">
            <a:avLst/>
          </a:prstGeom>
          <a:noFill/>
          <a:ln w="9525">
            <a:noFill/>
            <a:miter lim="800000"/>
            <a:headEnd/>
            <a:tailEnd/>
          </a:ln>
        </p:spPr>
      </p:pic>
      <p:pic>
        <p:nvPicPr>
          <p:cNvPr id="7" name="Picture 11"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8" name="Picture 14"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2" name="Title 1"/>
          <p:cNvSpPr>
            <a:spLocks noGrp="1"/>
          </p:cNvSpPr>
          <p:nvPr>
            <p:ph type="title"/>
          </p:nvPr>
        </p:nvSpPr>
        <p:spPr>
          <a:xfrm>
            <a:off x="722435" y="3044826"/>
            <a:ext cx="7772400" cy="1362075"/>
          </a:xfrm>
        </p:spPr>
        <p:txBody>
          <a:bodyPr/>
          <a:lstStyle>
            <a:lvl1pPr algn="l">
              <a:defRPr sz="4800" b="1" cap="none" baseline="0">
                <a:solidFill>
                  <a:srgbClr val="1AB7EA"/>
                </a:solidFill>
                <a:latin typeface="+mn-lt"/>
              </a:defRPr>
            </a:lvl1pPr>
          </a:lstStyle>
          <a:p>
            <a:r>
              <a:rPr lang="en-GB" dirty="0" smtClean="0"/>
              <a:t>Click to edit Master title style</a:t>
            </a:r>
            <a:endParaRPr lang="en-GB" dirty="0"/>
          </a:p>
        </p:txBody>
      </p:sp>
      <p:sp>
        <p:nvSpPr>
          <p:cNvPr id="9" name="Date Placeholder 3"/>
          <p:cNvSpPr>
            <a:spLocks noGrp="1"/>
          </p:cNvSpPr>
          <p:nvPr>
            <p:ph type="dt" sz="half" idx="10"/>
          </p:nvPr>
        </p:nvSpPr>
        <p:spPr/>
        <p:txBody>
          <a:bodyPr/>
          <a:lstStyle>
            <a:lvl1pPr>
              <a:defRPr sz="1200" smtClean="0">
                <a:solidFill>
                  <a:srgbClr val="004B8D"/>
                </a:solidFill>
              </a:defRPr>
            </a:lvl1pPr>
          </a:lstStyle>
          <a:p>
            <a:pPr>
              <a:defRPr/>
            </a:pPr>
            <a:r>
              <a:rPr lang="en-GB"/>
              <a:t>01 January 2012</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3" name="Picture 7"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4" name="Picture 8"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5" name="Rectangle 4"/>
          <p:cNvSpPr/>
          <p:nvPr userDrawn="1"/>
        </p:nvSpPr>
        <p:spPr bwMode="auto">
          <a:xfrm>
            <a:off x="0" y="1"/>
            <a:ext cx="9144000" cy="6867525"/>
          </a:xfrm>
          <a:prstGeom prst="rect">
            <a:avLst/>
          </a:prstGeom>
          <a:solidFill>
            <a:schemeClr val="bg1"/>
          </a:solidFill>
          <a:ln w="9525" cap="flat" cmpd="sng" algn="ctr">
            <a:noFill/>
            <a:prstDash val="solid"/>
            <a:round/>
            <a:headEnd type="none" w="med" len="med"/>
            <a:tailEnd type="none" w="med" len="med"/>
          </a:ln>
          <a:effectLst/>
        </p:spPr>
        <p:txBody>
          <a:bodyPr wrap="none" lIns="90000" tIns="46800" rIns="90000" bIns="46800" anchor="ctr">
            <a:prstTxWarp prst="textNoShape">
              <a:avLst/>
            </a:prstTxWarp>
          </a:bodyPr>
          <a:lstStyle/>
          <a:p>
            <a:pPr eaLnBrk="0" hangingPunct="0">
              <a:defRPr/>
            </a:pPr>
            <a:endParaRPr lang="en-GB">
              <a:ea typeface="+mn-ea"/>
              <a:cs typeface="+mn-cs"/>
            </a:endParaRPr>
          </a:p>
        </p:txBody>
      </p:sp>
      <p:pic>
        <p:nvPicPr>
          <p:cNvPr id="6" name="Picture 10" descr="DP2 Eng.jpg"/>
          <p:cNvPicPr>
            <a:picLocks noChangeAspect="1"/>
          </p:cNvPicPr>
          <p:nvPr userDrawn="1"/>
        </p:nvPicPr>
        <p:blipFill>
          <a:blip r:embed="rId4" cstate="print"/>
          <a:srcRect/>
          <a:stretch>
            <a:fillRect/>
          </a:stretch>
        </p:blipFill>
        <p:spPr bwMode="auto">
          <a:xfrm>
            <a:off x="663820" y="616223"/>
            <a:ext cx="3165605" cy="1016633"/>
          </a:xfrm>
          <a:prstGeom prst="rect">
            <a:avLst/>
          </a:prstGeom>
          <a:noFill/>
          <a:ln w="9525">
            <a:noFill/>
            <a:miter lim="800000"/>
            <a:headEnd/>
            <a:tailEnd/>
          </a:ln>
        </p:spPr>
      </p:pic>
      <p:pic>
        <p:nvPicPr>
          <p:cNvPr id="7" name="Picture 11" descr="PP title footer.png"/>
          <p:cNvPicPr>
            <a:picLocks noChangeAspect="1"/>
          </p:cNvPicPr>
          <p:nvPr userDrawn="1"/>
        </p:nvPicPr>
        <p:blipFill>
          <a:blip r:embed="rId2" cstate="print"/>
          <a:srcRect/>
          <a:stretch>
            <a:fillRect/>
          </a:stretch>
        </p:blipFill>
        <p:spPr bwMode="auto">
          <a:xfrm>
            <a:off x="0" y="5886451"/>
            <a:ext cx="7810500" cy="981075"/>
          </a:xfrm>
          <a:prstGeom prst="rect">
            <a:avLst/>
          </a:prstGeom>
          <a:noFill/>
          <a:ln w="9525">
            <a:noFill/>
            <a:miter lim="800000"/>
            <a:headEnd/>
            <a:tailEnd/>
          </a:ln>
        </p:spPr>
      </p:pic>
      <p:pic>
        <p:nvPicPr>
          <p:cNvPr id="8" name="Picture 14" descr="IB Trilingual 3col Hztl.png"/>
          <p:cNvPicPr>
            <a:picLocks noChangeAspect="1"/>
          </p:cNvPicPr>
          <p:nvPr userDrawn="1"/>
        </p:nvPicPr>
        <p:blipFill>
          <a:blip r:embed="rId3" cstate="print"/>
          <a:srcRect/>
          <a:stretch>
            <a:fillRect/>
          </a:stretch>
        </p:blipFill>
        <p:spPr bwMode="auto">
          <a:xfrm>
            <a:off x="7200901" y="6015038"/>
            <a:ext cx="1597269" cy="481012"/>
          </a:xfrm>
          <a:prstGeom prst="rect">
            <a:avLst/>
          </a:prstGeom>
          <a:noFill/>
          <a:ln w="9525">
            <a:noFill/>
            <a:miter lim="800000"/>
            <a:headEnd/>
            <a:tailEnd/>
          </a:ln>
        </p:spPr>
      </p:pic>
      <p:sp>
        <p:nvSpPr>
          <p:cNvPr id="2" name="Title 1"/>
          <p:cNvSpPr>
            <a:spLocks noGrp="1"/>
          </p:cNvSpPr>
          <p:nvPr>
            <p:ph type="title"/>
          </p:nvPr>
        </p:nvSpPr>
        <p:spPr>
          <a:xfrm>
            <a:off x="722435" y="3044826"/>
            <a:ext cx="7772400" cy="1362075"/>
          </a:xfrm>
        </p:spPr>
        <p:txBody>
          <a:bodyPr/>
          <a:lstStyle>
            <a:lvl1pPr algn="l">
              <a:defRPr sz="4800" b="1" cap="none" baseline="0">
                <a:solidFill>
                  <a:srgbClr val="1AB7EA"/>
                </a:solidFill>
                <a:latin typeface="+mn-lt"/>
              </a:defRPr>
            </a:lvl1pPr>
          </a:lstStyle>
          <a:p>
            <a:r>
              <a:rPr lang="en-GB" dirty="0" smtClean="0"/>
              <a:t>Click to edit Master title style</a:t>
            </a:r>
            <a:endParaRPr lang="en-GB" dirty="0"/>
          </a:p>
        </p:txBody>
      </p:sp>
      <p:sp>
        <p:nvSpPr>
          <p:cNvPr id="9" name="Date Placeholder 3"/>
          <p:cNvSpPr>
            <a:spLocks noGrp="1"/>
          </p:cNvSpPr>
          <p:nvPr>
            <p:ph type="dt" sz="half" idx="10"/>
          </p:nvPr>
        </p:nvSpPr>
        <p:spPr/>
        <p:txBody>
          <a:bodyPr/>
          <a:lstStyle>
            <a:lvl1pPr>
              <a:defRPr sz="1200" smtClean="0">
                <a:solidFill>
                  <a:srgbClr val="004B8D"/>
                </a:solidFill>
              </a:defRPr>
            </a:lvl1pPr>
          </a:lstStyle>
          <a:p>
            <a:pPr>
              <a:defRPr/>
            </a:pPr>
            <a:r>
              <a:rPr lang="en-GB"/>
              <a:t>01 January 2012</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dirty="0"/>
            </a:lvl1pPr>
          </a:lstStyle>
          <a:p>
            <a:pPr>
              <a:defRPr/>
            </a:pPr>
            <a:endParaRPr lang="en-US" dirty="0"/>
          </a:p>
        </p:txBody>
      </p:sp>
      <p:sp>
        <p:nvSpPr>
          <p:cNvPr id="5"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6" name="Rectangle 21"/>
          <p:cNvSpPr>
            <a:spLocks noGrp="1" noChangeArrowheads="1"/>
          </p:cNvSpPr>
          <p:nvPr>
            <p:ph type="sldNum" sz="quarter" idx="12"/>
          </p:nvPr>
        </p:nvSpPr>
        <p:spPr/>
        <p:txBody>
          <a:bodyPr/>
          <a:lstStyle>
            <a:lvl1pPr>
              <a:defRPr/>
            </a:lvl1pPr>
          </a:lstStyle>
          <a:p>
            <a:pPr>
              <a:defRPr/>
            </a:pPr>
            <a:fld id="{3FC8CCFD-8812-4145-A9E9-C95E6CDB9A4D}"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dirty="0"/>
            </a:lvl1pPr>
          </a:lstStyle>
          <a:p>
            <a:pPr>
              <a:defRPr/>
            </a:pPr>
            <a:endParaRPr lang="en-US" dirty="0"/>
          </a:p>
        </p:txBody>
      </p:sp>
      <p:sp>
        <p:nvSpPr>
          <p:cNvPr id="5"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6" name="Rectangle 21"/>
          <p:cNvSpPr>
            <a:spLocks noGrp="1" noChangeArrowheads="1"/>
          </p:cNvSpPr>
          <p:nvPr>
            <p:ph type="sldNum" sz="quarter" idx="12"/>
          </p:nvPr>
        </p:nvSpPr>
        <p:spPr/>
        <p:txBody>
          <a:bodyPr/>
          <a:lstStyle>
            <a:lvl1pPr>
              <a:defRPr/>
            </a:lvl1pPr>
          </a:lstStyle>
          <a:p>
            <a:pPr>
              <a:defRPr/>
            </a:pPr>
            <a:fld id="{D7BA934C-C817-4FE6-93E0-C80869D1332F}"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dirty="0"/>
            </a:lvl1pPr>
          </a:lstStyle>
          <a:p>
            <a:pPr>
              <a:defRPr/>
            </a:pPr>
            <a:endParaRPr lang="en-US" dirty="0"/>
          </a:p>
        </p:txBody>
      </p:sp>
      <p:sp>
        <p:nvSpPr>
          <p:cNvPr id="6"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7" name="Rectangle 21"/>
          <p:cNvSpPr>
            <a:spLocks noGrp="1" noChangeArrowheads="1"/>
          </p:cNvSpPr>
          <p:nvPr>
            <p:ph type="sldNum" sz="quarter" idx="12"/>
          </p:nvPr>
        </p:nvSpPr>
        <p:spPr/>
        <p:txBody>
          <a:bodyPr/>
          <a:lstStyle>
            <a:lvl1pPr>
              <a:defRPr/>
            </a:lvl1pPr>
          </a:lstStyle>
          <a:p>
            <a:pPr>
              <a:defRPr/>
            </a:pPr>
            <a:fld id="{6CABCFDA-242F-47A2-BFB6-DFB996B8EE17}"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dirty="0"/>
            </a:lvl1pPr>
          </a:lstStyle>
          <a:p>
            <a:pPr>
              <a:defRPr/>
            </a:pPr>
            <a:endParaRPr lang="en-US" dirty="0"/>
          </a:p>
        </p:txBody>
      </p:sp>
      <p:sp>
        <p:nvSpPr>
          <p:cNvPr id="8"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9" name="Rectangle 21"/>
          <p:cNvSpPr>
            <a:spLocks noGrp="1" noChangeArrowheads="1"/>
          </p:cNvSpPr>
          <p:nvPr>
            <p:ph type="sldNum" sz="quarter" idx="12"/>
          </p:nvPr>
        </p:nvSpPr>
        <p:spPr/>
        <p:txBody>
          <a:bodyPr/>
          <a:lstStyle>
            <a:lvl1pPr>
              <a:defRPr/>
            </a:lvl1pPr>
          </a:lstStyle>
          <a:p>
            <a:pPr>
              <a:defRPr/>
            </a:pPr>
            <a:fld id="{10C6D8EA-970B-4067-8346-F515EFA31791}"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dirty="0"/>
            </a:lvl1pPr>
          </a:lstStyle>
          <a:p>
            <a:pPr>
              <a:defRPr/>
            </a:pPr>
            <a:endParaRPr lang="en-US" dirty="0"/>
          </a:p>
        </p:txBody>
      </p:sp>
      <p:sp>
        <p:nvSpPr>
          <p:cNvPr id="4"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5" name="Rectangle 21"/>
          <p:cNvSpPr>
            <a:spLocks noGrp="1" noChangeArrowheads="1"/>
          </p:cNvSpPr>
          <p:nvPr>
            <p:ph type="sldNum" sz="quarter" idx="12"/>
          </p:nvPr>
        </p:nvSpPr>
        <p:spPr/>
        <p:txBody>
          <a:bodyPr/>
          <a:lstStyle>
            <a:lvl1pPr>
              <a:defRPr/>
            </a:lvl1pPr>
          </a:lstStyle>
          <a:p>
            <a:pPr>
              <a:defRPr/>
            </a:pPr>
            <a:fld id="{47FA35B8-648D-4A98-B887-E14D49497524}"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dirty="0"/>
            </a:lvl1pPr>
          </a:lstStyle>
          <a:p>
            <a:pPr>
              <a:defRPr/>
            </a:pPr>
            <a:endParaRPr lang="en-US" dirty="0"/>
          </a:p>
        </p:txBody>
      </p:sp>
      <p:sp>
        <p:nvSpPr>
          <p:cNvPr id="3"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4" name="Rectangle 21"/>
          <p:cNvSpPr>
            <a:spLocks noGrp="1" noChangeArrowheads="1"/>
          </p:cNvSpPr>
          <p:nvPr>
            <p:ph type="sldNum" sz="quarter" idx="12"/>
          </p:nvPr>
        </p:nvSpPr>
        <p:spPr/>
        <p:txBody>
          <a:bodyPr/>
          <a:lstStyle>
            <a:lvl1pPr>
              <a:defRPr/>
            </a:lvl1pPr>
          </a:lstStyle>
          <a:p>
            <a:pPr>
              <a:defRPr/>
            </a:pPr>
            <a:fld id="{D318EFF0-FD7E-44DB-8B49-70E357AA2F20}"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dirty="0"/>
            </a:lvl1pPr>
          </a:lstStyle>
          <a:p>
            <a:pPr>
              <a:defRPr/>
            </a:pPr>
            <a:endParaRPr lang="en-US" dirty="0"/>
          </a:p>
        </p:txBody>
      </p:sp>
      <p:sp>
        <p:nvSpPr>
          <p:cNvPr id="6"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7" name="Rectangle 21"/>
          <p:cNvSpPr>
            <a:spLocks noGrp="1" noChangeArrowheads="1"/>
          </p:cNvSpPr>
          <p:nvPr>
            <p:ph type="sldNum" sz="quarter" idx="12"/>
          </p:nvPr>
        </p:nvSpPr>
        <p:spPr/>
        <p:txBody>
          <a:bodyPr/>
          <a:lstStyle>
            <a:lvl1pPr>
              <a:defRPr/>
            </a:lvl1pPr>
          </a:lstStyle>
          <a:p>
            <a:pPr>
              <a:defRPr/>
            </a:pPr>
            <a:fld id="{18EEB020-7CA4-4034-9976-E3FBB0A225D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dirty="0"/>
            </a:lvl1pPr>
          </a:lstStyle>
          <a:p>
            <a:pPr>
              <a:defRPr/>
            </a:pPr>
            <a:endParaRPr lang="en-US" dirty="0"/>
          </a:p>
        </p:txBody>
      </p:sp>
      <p:sp>
        <p:nvSpPr>
          <p:cNvPr id="6" name="Rectangle 20"/>
          <p:cNvSpPr>
            <a:spLocks noGrp="1" noChangeArrowheads="1"/>
          </p:cNvSpPr>
          <p:nvPr>
            <p:ph type="ftr" sz="quarter" idx="11"/>
          </p:nvPr>
        </p:nvSpPr>
        <p:spPr/>
        <p:txBody>
          <a:bodyPr/>
          <a:lstStyle>
            <a:lvl1pPr>
              <a:defRPr dirty="0"/>
            </a:lvl1pPr>
          </a:lstStyle>
          <a:p>
            <a:pPr>
              <a:defRPr/>
            </a:pPr>
            <a:endParaRPr lang="en-US" dirty="0"/>
          </a:p>
        </p:txBody>
      </p:sp>
      <p:sp>
        <p:nvSpPr>
          <p:cNvPr id="7" name="Rectangle 21"/>
          <p:cNvSpPr>
            <a:spLocks noGrp="1" noChangeArrowheads="1"/>
          </p:cNvSpPr>
          <p:nvPr>
            <p:ph type="sldNum" sz="quarter" idx="12"/>
          </p:nvPr>
        </p:nvSpPr>
        <p:spPr/>
        <p:txBody>
          <a:bodyPr/>
          <a:lstStyle>
            <a:lvl1pPr>
              <a:defRPr/>
            </a:lvl1pPr>
          </a:lstStyle>
          <a:p>
            <a:pPr>
              <a:defRPr/>
            </a:pPr>
            <a:fld id="{6E55039E-923A-45F9-BD03-EDE7DA2F137E}"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t="-25000" b="-25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716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dirty="0"/>
            </a:p>
          </p:txBody>
        </p:sp>
        <p:sp>
          <p:nvSpPr>
            <p:cNvPr id="716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dirty="0"/>
            </a:p>
          </p:txBody>
        </p:sp>
        <p:sp>
          <p:nvSpPr>
            <p:cNvPr id="716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dirty="0"/>
            </a:p>
          </p:txBody>
        </p:sp>
        <p:sp>
          <p:nvSpPr>
            <p:cNvPr id="716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716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dirty="0"/>
            </a:p>
          </p:txBody>
        </p:sp>
        <p:sp>
          <p:nvSpPr>
            <p:cNvPr id="716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dirty="0"/>
            </a:p>
          </p:txBody>
        </p:sp>
        <p:sp>
          <p:nvSpPr>
            <p:cNvPr id="716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dirty="0"/>
            </a:p>
          </p:txBody>
        </p:sp>
        <p:sp>
          <p:nvSpPr>
            <p:cNvPr id="716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dirty="0"/>
            </a:p>
          </p:txBody>
        </p:sp>
        <p:sp>
          <p:nvSpPr>
            <p:cNvPr id="716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dirty="0"/>
            </a:p>
          </p:txBody>
        </p:sp>
        <p:sp>
          <p:nvSpPr>
            <p:cNvPr id="716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dirty="0"/>
            </a:p>
          </p:txBody>
        </p:sp>
        <p:sp>
          <p:nvSpPr>
            <p:cNvPr id="716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dirty="0"/>
            </a:p>
          </p:txBody>
        </p:sp>
        <p:sp>
          <p:nvSpPr>
            <p:cNvPr id="716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dirty="0"/>
            </a:p>
          </p:txBody>
        </p:sp>
        <p:sp>
          <p:nvSpPr>
            <p:cNvPr id="716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dirty="0"/>
            </a:p>
          </p:txBody>
        </p:sp>
        <p:sp>
          <p:nvSpPr>
            <p:cNvPr id="716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dirty="0"/>
            </a:p>
          </p:txBody>
        </p:sp>
        <p:sp>
          <p:nvSpPr>
            <p:cNvPr id="716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dirty="0"/>
            </a:p>
          </p:txBody>
        </p:sp>
      </p:grpSp>
      <p:sp>
        <p:nvSpPr>
          <p:cNvPr id="716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16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mn-lt"/>
              </a:defRPr>
            </a:lvl1pPr>
          </a:lstStyle>
          <a:p>
            <a:pPr>
              <a:defRPr/>
            </a:pPr>
            <a:endParaRPr lang="en-US" dirty="0"/>
          </a:p>
        </p:txBody>
      </p:sp>
      <p:sp>
        <p:nvSpPr>
          <p:cNvPr id="717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latin typeface="+mn-lt"/>
              </a:defRPr>
            </a:lvl1pPr>
          </a:lstStyle>
          <a:p>
            <a:pPr>
              <a:defRPr/>
            </a:pPr>
            <a:endParaRPr lang="en-US" dirty="0"/>
          </a:p>
        </p:txBody>
      </p:sp>
      <p:sp>
        <p:nvSpPr>
          <p:cNvPr id="717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27817E02-3C59-450F-BF31-0FCF8D4EB364}" type="slidenum">
              <a:rPr lang="en-US"/>
              <a:pPr>
                <a:defRPr/>
              </a:pPr>
              <a:t>‹#›</a:t>
            </a:fld>
            <a:endParaRPr lang="en-US" dirty="0"/>
          </a:p>
        </p:txBody>
      </p:sp>
      <p:sp>
        <p:nvSpPr>
          <p:cNvPr id="717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3" r:id="rId14"/>
    <p:sldLayoutId id="2147483814"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www.forsyth.k12.ga.u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bwMode="auto">
          <a:xfrm>
            <a:off x="0" y="3138871"/>
            <a:ext cx="9144000" cy="959427"/>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charset="0"/>
            </a:endParaRPr>
          </a:p>
        </p:txBody>
      </p:sp>
      <p:sp>
        <p:nvSpPr>
          <p:cNvPr id="3" name="TextBox 2"/>
          <p:cNvSpPr txBox="1"/>
          <p:nvPr/>
        </p:nvSpPr>
        <p:spPr>
          <a:xfrm>
            <a:off x="762000" y="1944928"/>
            <a:ext cx="7543800" cy="1292662"/>
          </a:xfrm>
          <a:prstGeom prst="rect">
            <a:avLst/>
          </a:prstGeom>
          <a:noFill/>
        </p:spPr>
        <p:txBody>
          <a:bodyPr wrap="square" rtlCol="0">
            <a:spAutoFit/>
          </a:bodyPr>
          <a:lstStyle/>
          <a:p>
            <a:pPr algn="ctr"/>
            <a:r>
              <a:rPr lang="en-US" sz="1800" b="1" dirty="0" smtClean="0">
                <a:solidFill>
                  <a:schemeClr val="accent5">
                    <a:lumMod val="25000"/>
                  </a:schemeClr>
                </a:solidFill>
                <a:latin typeface="Myriad Pro" pitchFamily="34" charset="0"/>
              </a:rPr>
              <a:t>Forsyth County Schools</a:t>
            </a:r>
          </a:p>
          <a:p>
            <a:pPr algn="ctr"/>
            <a:r>
              <a:rPr lang="en-US" sz="3200" b="1" dirty="0" smtClean="0">
                <a:solidFill>
                  <a:schemeClr val="accent5">
                    <a:lumMod val="25000"/>
                  </a:schemeClr>
                </a:solidFill>
                <a:latin typeface="Myriad Pro" pitchFamily="34" charset="0"/>
              </a:rPr>
              <a:t>International Baccalaureate Program</a:t>
            </a:r>
          </a:p>
          <a:p>
            <a:pPr algn="ctr"/>
            <a:r>
              <a:rPr lang="en-US" sz="2800" dirty="0" smtClean="0">
                <a:solidFill>
                  <a:schemeClr val="accent5">
                    <a:lumMod val="50000"/>
                  </a:schemeClr>
                </a:solidFill>
                <a:latin typeface="Freestyle Script" pitchFamily="66" charset="0"/>
              </a:rPr>
              <a:t>located at South Forsyth High School</a:t>
            </a:r>
            <a:endParaRPr lang="en-US" sz="6000" b="1" dirty="0">
              <a:effectLst>
                <a:outerShdw blurRad="38100" dist="38100" dir="2700000" algn="tl">
                  <a:srgbClr val="000000">
                    <a:alpha val="43137"/>
                  </a:srgbClr>
                </a:outerShdw>
              </a:effectLst>
              <a:latin typeface="Myriad Pro" pitchFamily="34" charset="0"/>
            </a:endParaRPr>
          </a:p>
        </p:txBody>
      </p:sp>
      <p:pic>
        <p:nvPicPr>
          <p:cNvPr id="30721" name="Picture 1" descr="F:\2012 PROJECTS\IB Program at South Forsyth\IB Logos\WorldSchool2Colour.png"/>
          <p:cNvPicPr>
            <a:picLocks noChangeAspect="1" noChangeArrowheads="1"/>
          </p:cNvPicPr>
          <p:nvPr/>
        </p:nvPicPr>
        <p:blipFill>
          <a:blip r:embed="rId3" cstate="print"/>
          <a:stretch>
            <a:fillRect/>
          </a:stretch>
        </p:blipFill>
        <p:spPr bwMode="auto">
          <a:xfrm>
            <a:off x="3389587" y="110945"/>
            <a:ext cx="2286000" cy="2286000"/>
          </a:xfrm>
          <a:prstGeom prst="rect">
            <a:avLst/>
          </a:prstGeom>
          <a:noFill/>
          <a:ln w="0" cmpd="sng">
            <a:noFill/>
          </a:ln>
          <a:effectLst/>
        </p:spPr>
      </p:pic>
      <p:pic>
        <p:nvPicPr>
          <p:cNvPr id="30722" name="Picture 2" descr="F:\2012 PROJECTS\IB Program at South Forsyth\images\new_sfhs_logo_Stroke.png"/>
          <p:cNvPicPr>
            <a:picLocks noChangeAspect="1" noChangeArrowheads="1"/>
          </p:cNvPicPr>
          <p:nvPr/>
        </p:nvPicPr>
        <p:blipFill>
          <a:blip r:embed="rId4" cstate="print"/>
          <a:srcRect/>
          <a:stretch>
            <a:fillRect/>
          </a:stretch>
        </p:blipFill>
        <p:spPr bwMode="auto">
          <a:xfrm>
            <a:off x="3541986" y="4622385"/>
            <a:ext cx="1981201" cy="964638"/>
          </a:xfrm>
          <a:prstGeom prst="rect">
            <a:avLst/>
          </a:prstGeom>
          <a:noFill/>
          <a:effectLst>
            <a:outerShdw blurRad="76200" dir="18900000" sy="23000" kx="-1200000" algn="bl" rotWithShape="0">
              <a:prstClr val="black">
                <a:alpha val="20000"/>
              </a:prstClr>
            </a:outerShdw>
          </a:effectLst>
        </p:spPr>
      </p:pic>
      <p:sp>
        <p:nvSpPr>
          <p:cNvPr id="6" name="TextBox 5"/>
          <p:cNvSpPr txBox="1"/>
          <p:nvPr/>
        </p:nvSpPr>
        <p:spPr>
          <a:xfrm>
            <a:off x="762000" y="3048000"/>
            <a:ext cx="7543800"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Myriad Pro" pitchFamily="34" charset="0"/>
              </a:rPr>
              <a:t>IB Information Night</a:t>
            </a:r>
            <a:endParaRPr lang="en-US" sz="5400" b="1" dirty="0">
              <a:effectLst>
                <a:outerShdw blurRad="38100" dist="38100" dir="2700000" algn="tl">
                  <a:srgbClr val="000000">
                    <a:alpha val="43137"/>
                  </a:srgbClr>
                </a:outerShdw>
              </a:effectLst>
              <a:latin typeface="Myriad Pro"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2971800" y="457200"/>
            <a:ext cx="3124200" cy="6400800"/>
          </a:xfrm>
          <a:prstGeom prst="rect">
            <a:avLst/>
          </a:prstGeom>
          <a:solidFill>
            <a:schemeClr val="tx1"/>
          </a:solidFill>
          <a:ln w="19050" cap="flat" cmpd="sng" algn="ctr">
            <a:solidFill>
              <a:srgbClr val="FFCC66"/>
            </a:solidFill>
            <a:prstDash val="lgDashDotDot"/>
            <a:round/>
            <a:headEnd type="none" w="med" len="med"/>
            <a:tailEnd type="none" w="med" len="med"/>
          </a:ln>
          <a:effectLst>
            <a:glow rad="2286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solidFill>
                  <a:schemeClr val="accent5">
                    <a:lumMod val="10000"/>
                  </a:schemeClr>
                </a:solidFill>
              </a:ln>
              <a:solidFill>
                <a:srgbClr val="CE7E14"/>
              </a:solidFill>
              <a:effectLst/>
              <a:latin typeface="ArtBrush"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n>
                <a:solidFill>
                  <a:schemeClr val="accent5">
                    <a:lumMod val="10000"/>
                  </a:schemeClr>
                </a:solidFill>
              </a:ln>
              <a:solidFill>
                <a:srgbClr val="CE7E14"/>
              </a:solidFill>
              <a:latin typeface="ArtBrush" pitchFamily="34" charset="0"/>
            </a:endParaRPr>
          </a:p>
          <a:p>
            <a:pPr marR="0" algn="ctr" defTabSz="914400" rtl="0" eaLnBrk="0" fontAlgn="base" latinLnBrk="0" hangingPunct="0">
              <a:lnSpc>
                <a:spcPct val="100000"/>
              </a:lnSpc>
              <a:spcBef>
                <a:spcPct val="0"/>
              </a:spcBef>
              <a:spcAft>
                <a:spcPts val="1000"/>
              </a:spcAft>
              <a:buClrTx/>
              <a:buSzTx/>
              <a:tabLst/>
            </a:pPr>
            <a:r>
              <a:rPr kumimoji="0" lang="en-US" sz="2000" b="0" i="0" u="none" strike="noStrike" cap="none" normalizeH="0" baseline="0" dirty="0" smtClean="0">
                <a:solidFill>
                  <a:schemeClr val="accent5">
                    <a:lumMod val="10000"/>
                  </a:schemeClr>
                </a:solidFill>
                <a:effectLst/>
                <a:latin typeface="ArtBrush" pitchFamily="34" charset="0"/>
              </a:rPr>
              <a:t>Motivated</a:t>
            </a:r>
          </a:p>
          <a:p>
            <a:pPr marR="0" algn="ctr" defTabSz="914400" rtl="0" eaLnBrk="0" fontAlgn="base" latinLnBrk="0" hangingPunct="0">
              <a:lnSpc>
                <a:spcPct val="100000"/>
              </a:lnSpc>
              <a:spcBef>
                <a:spcPct val="0"/>
              </a:spcBef>
              <a:spcAft>
                <a:spcPts val="1000"/>
              </a:spcAft>
              <a:buClrTx/>
              <a:buSzTx/>
              <a:tabLst/>
            </a:pPr>
            <a:r>
              <a:rPr lang="en-US" dirty="0" smtClean="0">
                <a:solidFill>
                  <a:schemeClr val="accent5">
                    <a:lumMod val="10000"/>
                  </a:schemeClr>
                </a:solidFill>
                <a:latin typeface="ArtBrush" pitchFamily="34" charset="0"/>
              </a:rPr>
              <a:t> Work Ethic</a:t>
            </a:r>
          </a:p>
          <a:p>
            <a:pPr marR="0" algn="ctr" defTabSz="914400" rtl="0" eaLnBrk="0" fontAlgn="base" latinLnBrk="0" hangingPunct="0">
              <a:lnSpc>
                <a:spcPct val="100000"/>
              </a:lnSpc>
              <a:spcBef>
                <a:spcPct val="0"/>
              </a:spcBef>
              <a:spcAft>
                <a:spcPts val="1000"/>
              </a:spcAft>
              <a:buClrTx/>
              <a:buSzTx/>
              <a:tabLst/>
            </a:pPr>
            <a:r>
              <a:rPr kumimoji="0" lang="en-US" sz="2000" b="0" i="0" u="none" strike="noStrike" cap="none" normalizeH="0" baseline="0" dirty="0" smtClean="0">
                <a:solidFill>
                  <a:schemeClr val="accent5">
                    <a:lumMod val="10000"/>
                  </a:schemeClr>
                </a:solidFill>
                <a:effectLst/>
                <a:latin typeface="ArtBrush" pitchFamily="34" charset="0"/>
              </a:rPr>
              <a:t>High Standards for themselves and their works</a:t>
            </a:r>
          </a:p>
          <a:p>
            <a:pPr marR="0" algn="ctr" defTabSz="914400" rtl="0" eaLnBrk="0" fontAlgn="base" latinLnBrk="0" hangingPunct="0">
              <a:lnSpc>
                <a:spcPct val="100000"/>
              </a:lnSpc>
              <a:spcBef>
                <a:spcPct val="0"/>
              </a:spcBef>
              <a:spcAft>
                <a:spcPts val="1000"/>
              </a:spcAft>
              <a:buClrTx/>
              <a:buSzTx/>
              <a:tabLst/>
            </a:pPr>
            <a:r>
              <a:rPr lang="en-US" dirty="0" smtClean="0">
                <a:solidFill>
                  <a:schemeClr val="accent5">
                    <a:lumMod val="10000"/>
                  </a:schemeClr>
                </a:solidFill>
                <a:latin typeface="ArtBrush" pitchFamily="34" charset="0"/>
              </a:rPr>
              <a:t>Good Homework Ethic</a:t>
            </a:r>
          </a:p>
          <a:p>
            <a:pPr marR="0" algn="ctr" defTabSz="914400" rtl="0" eaLnBrk="0" fontAlgn="base" latinLnBrk="0" hangingPunct="0">
              <a:lnSpc>
                <a:spcPct val="100000"/>
              </a:lnSpc>
              <a:spcBef>
                <a:spcPct val="0"/>
              </a:spcBef>
              <a:spcAft>
                <a:spcPts val="1000"/>
              </a:spcAft>
              <a:buClrTx/>
              <a:buSzTx/>
              <a:tabLst/>
            </a:pPr>
            <a:r>
              <a:rPr kumimoji="0" lang="en-US" sz="2000" b="0" i="0" u="none" strike="noStrike" cap="none" normalizeH="0" baseline="0" dirty="0" smtClean="0">
                <a:solidFill>
                  <a:schemeClr val="accent5">
                    <a:lumMod val="10000"/>
                  </a:schemeClr>
                </a:solidFill>
                <a:effectLst/>
                <a:latin typeface="ArtBrush" pitchFamily="34" charset="0"/>
              </a:rPr>
              <a:t>Organizational Skills</a:t>
            </a:r>
          </a:p>
          <a:p>
            <a:pPr marR="0" algn="ctr" defTabSz="914400" rtl="0" eaLnBrk="0" fontAlgn="base" latinLnBrk="0" hangingPunct="0">
              <a:lnSpc>
                <a:spcPct val="100000"/>
              </a:lnSpc>
              <a:spcBef>
                <a:spcPct val="0"/>
              </a:spcBef>
              <a:spcAft>
                <a:spcPts val="1000"/>
              </a:spcAft>
              <a:buClrTx/>
              <a:buSzTx/>
              <a:tabLst/>
            </a:pPr>
            <a:r>
              <a:rPr lang="en-US" dirty="0" err="1" smtClean="0">
                <a:solidFill>
                  <a:schemeClr val="accent5">
                    <a:lumMod val="10000"/>
                  </a:schemeClr>
                </a:solidFill>
                <a:latin typeface="ArtBrush" pitchFamily="34" charset="0"/>
              </a:rPr>
              <a:t>Positivee</a:t>
            </a:r>
            <a:r>
              <a:rPr lang="en-US" dirty="0" smtClean="0">
                <a:solidFill>
                  <a:schemeClr val="accent5">
                    <a:lumMod val="10000"/>
                  </a:schemeClr>
                </a:solidFill>
                <a:latin typeface="ArtBrush" pitchFamily="34" charset="0"/>
              </a:rPr>
              <a:t> Attitude</a:t>
            </a:r>
          </a:p>
          <a:p>
            <a:pPr marR="0" algn="ctr" defTabSz="914400" rtl="0" eaLnBrk="0" fontAlgn="base" latinLnBrk="0" hangingPunct="0">
              <a:lnSpc>
                <a:spcPct val="100000"/>
              </a:lnSpc>
              <a:spcBef>
                <a:spcPct val="0"/>
              </a:spcBef>
              <a:spcAft>
                <a:spcPts val="1000"/>
              </a:spcAft>
              <a:buClrTx/>
              <a:buSzTx/>
              <a:tabLst/>
            </a:pPr>
            <a:r>
              <a:rPr kumimoji="0" lang="en-US" sz="2000" b="0" i="0" u="none" strike="noStrike" cap="none" normalizeH="0" baseline="0" dirty="0" smtClean="0">
                <a:solidFill>
                  <a:schemeClr val="accent5">
                    <a:lumMod val="10000"/>
                  </a:schemeClr>
                </a:solidFill>
                <a:effectLst/>
                <a:latin typeface="ArtBrush" pitchFamily="34" charset="0"/>
              </a:rPr>
              <a:t>Communication Skills</a:t>
            </a:r>
          </a:p>
          <a:p>
            <a:pPr marR="0" algn="ctr" defTabSz="914400" rtl="0" eaLnBrk="0" fontAlgn="base" latinLnBrk="0" hangingPunct="0">
              <a:lnSpc>
                <a:spcPct val="100000"/>
              </a:lnSpc>
              <a:spcBef>
                <a:spcPct val="0"/>
              </a:spcBef>
              <a:spcAft>
                <a:spcPts val="1000"/>
              </a:spcAft>
              <a:buClrTx/>
              <a:buSzTx/>
              <a:tabLst/>
            </a:pPr>
            <a:r>
              <a:rPr lang="en-US" dirty="0" smtClean="0">
                <a:solidFill>
                  <a:schemeClr val="accent5">
                    <a:lumMod val="10000"/>
                  </a:schemeClr>
                </a:solidFill>
                <a:latin typeface="ArtBrush" pitchFamily="34" charset="0"/>
              </a:rPr>
              <a:t>Written Expression</a:t>
            </a:r>
          </a:p>
          <a:p>
            <a:pPr marR="0" algn="ctr" defTabSz="914400" rtl="0" eaLnBrk="0" fontAlgn="base" latinLnBrk="0" hangingPunct="0">
              <a:lnSpc>
                <a:spcPct val="100000"/>
              </a:lnSpc>
              <a:spcBef>
                <a:spcPct val="0"/>
              </a:spcBef>
              <a:spcAft>
                <a:spcPts val="1000"/>
              </a:spcAft>
              <a:buClrTx/>
              <a:buSzTx/>
              <a:tabLst/>
            </a:pPr>
            <a:r>
              <a:rPr kumimoji="0" lang="en-US" sz="2000" b="0" i="0" u="none" strike="noStrike" cap="none" normalizeH="0" baseline="0" dirty="0" smtClean="0">
                <a:solidFill>
                  <a:schemeClr val="accent5">
                    <a:lumMod val="10000"/>
                  </a:schemeClr>
                </a:solidFill>
                <a:effectLst/>
                <a:latin typeface="ArtBrush" pitchFamily="34" charset="0"/>
              </a:rPr>
              <a:t>Reading Comprehension</a:t>
            </a:r>
          </a:p>
          <a:p>
            <a:pPr marR="0" algn="ctr" defTabSz="914400" rtl="0" eaLnBrk="0" fontAlgn="base" latinLnBrk="0" hangingPunct="0">
              <a:lnSpc>
                <a:spcPct val="100000"/>
              </a:lnSpc>
              <a:spcBef>
                <a:spcPct val="0"/>
              </a:spcBef>
              <a:spcAft>
                <a:spcPts val="1000"/>
              </a:spcAft>
              <a:buClrTx/>
              <a:buSzTx/>
              <a:tabLst/>
            </a:pPr>
            <a:r>
              <a:rPr lang="en-US" dirty="0" smtClean="0">
                <a:solidFill>
                  <a:schemeClr val="accent5">
                    <a:lumMod val="10000"/>
                  </a:schemeClr>
                </a:solidFill>
                <a:latin typeface="ArtBrush" pitchFamily="34" charset="0"/>
              </a:rPr>
              <a:t>Critical Thinking Skills</a:t>
            </a:r>
          </a:p>
          <a:p>
            <a:pPr marR="0" algn="ctr"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solidFill>
                  <a:schemeClr val="accent5">
                    <a:lumMod val="10000"/>
                  </a:schemeClr>
                </a:solidFill>
                <a:effectLst/>
                <a:latin typeface="ArtBrush" pitchFamily="34" charset="0"/>
              </a:rPr>
              <a:t>Acceptance</a:t>
            </a:r>
            <a:r>
              <a:rPr kumimoji="0" lang="en-US" sz="2000" b="0" i="0" u="none" strike="noStrike" cap="none" normalizeH="0" dirty="0" smtClean="0">
                <a:solidFill>
                  <a:schemeClr val="accent5">
                    <a:lumMod val="10000"/>
                  </a:schemeClr>
                </a:solidFill>
                <a:effectLst/>
                <a:latin typeface="ArtBrush" pitchFamily="34" charset="0"/>
              </a:rPr>
              <a:t> of Criticism</a:t>
            </a:r>
            <a:endParaRPr kumimoji="0" lang="en-US" sz="2000" b="0" i="0" u="none" strike="noStrike" cap="none" normalizeH="0" baseline="0" dirty="0" smtClean="0">
              <a:solidFill>
                <a:schemeClr val="accent5">
                  <a:lumMod val="10000"/>
                </a:schemeClr>
              </a:solidFill>
              <a:effectLst/>
              <a:latin typeface="ArtBrush" pitchFamily="34" charset="0"/>
            </a:endParaRPr>
          </a:p>
        </p:txBody>
      </p:sp>
      <p:sp>
        <p:nvSpPr>
          <p:cNvPr id="6" name="Rectangle 5"/>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Characteristics of IB Students</a:t>
            </a:r>
          </a:p>
        </p:txBody>
      </p:sp>
      <p:sp>
        <p:nvSpPr>
          <p:cNvPr id="9" name="TextBox 8"/>
          <p:cNvSpPr txBox="1"/>
          <p:nvPr/>
        </p:nvSpPr>
        <p:spPr>
          <a:xfrm>
            <a:off x="0" y="1143000"/>
            <a:ext cx="3810000" cy="473302"/>
          </a:xfrm>
          <a:prstGeom prst="roundRect">
            <a:avLst>
              <a:gd name="adj" fmla="val 50000"/>
            </a:avLst>
          </a:prstGeom>
          <a:solidFill>
            <a:srgbClr val="C00000"/>
          </a:solidFill>
          <a:ln w="12700">
            <a:solidFill>
              <a:schemeClr val="accent5">
                <a:lumMod val="10000"/>
              </a:schemeClr>
            </a:solidFill>
            <a:prstDash val="dash"/>
          </a:ln>
        </p:spPr>
        <p:txBody>
          <a:bodyPr wrap="square" lIns="91440" tIns="0" rIns="0" bIns="0" rtlCol="0" anchor="ctr" anchorCtr="0">
            <a:noAutofit/>
          </a:bodyPr>
          <a:lstStyle/>
          <a:p>
            <a:pPr algn="ctr"/>
            <a:r>
              <a:rPr lang="en-US" b="1" dirty="0" smtClean="0">
                <a:solidFill>
                  <a:srgbClr val="FFFF00"/>
                </a:solidFill>
              </a:rPr>
              <a:t>Academically Responsible</a:t>
            </a:r>
            <a:endParaRPr lang="en-US" b="1" dirty="0">
              <a:solidFill>
                <a:srgbClr val="FFFF00"/>
              </a:solidFill>
            </a:endParaRPr>
          </a:p>
        </p:txBody>
      </p:sp>
      <p:sp>
        <p:nvSpPr>
          <p:cNvPr id="10" name="TextBox 9"/>
          <p:cNvSpPr txBox="1"/>
          <p:nvPr/>
        </p:nvSpPr>
        <p:spPr>
          <a:xfrm>
            <a:off x="304800" y="2209800"/>
            <a:ext cx="2819400" cy="473302"/>
          </a:xfrm>
          <a:prstGeom prst="roundRect">
            <a:avLst>
              <a:gd name="adj" fmla="val 50000"/>
            </a:avLst>
          </a:prstGeom>
          <a:solidFill>
            <a:schemeClr val="accent5">
              <a:lumMod val="50000"/>
            </a:schemeClr>
          </a:solidFill>
          <a:ln w="19050">
            <a:solidFill>
              <a:schemeClr val="accent5">
                <a:lumMod val="10000"/>
              </a:schemeClr>
            </a:solidFill>
            <a:prstDash val="lgDashDotDot"/>
          </a:ln>
        </p:spPr>
        <p:txBody>
          <a:bodyPr wrap="square" lIns="91440" tIns="0" rIns="0" bIns="0" rtlCol="0" anchor="ctr" anchorCtr="0">
            <a:noAutofit/>
          </a:bodyPr>
          <a:lstStyle/>
          <a:p>
            <a:pPr algn="ctr"/>
            <a:r>
              <a:rPr lang="en-US" b="1" dirty="0" smtClean="0"/>
              <a:t>Principled</a:t>
            </a:r>
            <a:endParaRPr lang="en-US" b="1" dirty="0"/>
          </a:p>
        </p:txBody>
      </p:sp>
      <p:sp>
        <p:nvSpPr>
          <p:cNvPr id="11" name="TextBox 10"/>
          <p:cNvSpPr txBox="1"/>
          <p:nvPr/>
        </p:nvSpPr>
        <p:spPr>
          <a:xfrm>
            <a:off x="609600" y="3124200"/>
            <a:ext cx="2590800" cy="473302"/>
          </a:xfrm>
          <a:prstGeom prst="roundRect">
            <a:avLst>
              <a:gd name="adj" fmla="val 50000"/>
            </a:avLst>
          </a:prstGeom>
          <a:solidFill>
            <a:srgbClr val="92D050"/>
          </a:solidFill>
          <a:ln w="38100">
            <a:solidFill>
              <a:schemeClr val="accent5">
                <a:lumMod val="10000"/>
              </a:schemeClr>
            </a:solidFill>
            <a:prstDash val="sysDash"/>
          </a:ln>
        </p:spPr>
        <p:txBody>
          <a:bodyPr wrap="square" lIns="91440" tIns="0" rIns="0" bIns="0" rtlCol="0" anchor="ctr" anchorCtr="0">
            <a:noAutofit/>
          </a:bodyPr>
          <a:lstStyle/>
          <a:p>
            <a:pPr algn="ctr"/>
            <a:r>
              <a:rPr lang="en-US" b="1" dirty="0" smtClean="0">
                <a:solidFill>
                  <a:schemeClr val="accent5">
                    <a:lumMod val="10000"/>
                  </a:schemeClr>
                </a:solidFill>
              </a:rPr>
              <a:t>Independent</a:t>
            </a:r>
            <a:endParaRPr lang="en-US" b="1" dirty="0">
              <a:solidFill>
                <a:schemeClr val="accent5">
                  <a:lumMod val="10000"/>
                </a:schemeClr>
              </a:solidFill>
            </a:endParaRPr>
          </a:p>
        </p:txBody>
      </p:sp>
      <p:sp>
        <p:nvSpPr>
          <p:cNvPr id="12" name="TextBox 11"/>
          <p:cNvSpPr txBox="1"/>
          <p:nvPr/>
        </p:nvSpPr>
        <p:spPr>
          <a:xfrm>
            <a:off x="304800" y="3733800"/>
            <a:ext cx="3200400" cy="473302"/>
          </a:xfrm>
          <a:prstGeom prst="roundRect">
            <a:avLst>
              <a:gd name="adj" fmla="val 50000"/>
            </a:avLst>
          </a:prstGeom>
          <a:solidFill>
            <a:schemeClr val="accent5">
              <a:lumMod val="10000"/>
            </a:schemeClr>
          </a:solidFill>
          <a:ln>
            <a:solidFill>
              <a:schemeClr val="tx1"/>
            </a:solidFill>
            <a:prstDash val="dash"/>
          </a:ln>
        </p:spPr>
        <p:txBody>
          <a:bodyPr wrap="square" lIns="91440" tIns="0" rIns="0" bIns="0" rtlCol="0" anchor="ctr" anchorCtr="0">
            <a:noAutofit/>
          </a:bodyPr>
          <a:lstStyle/>
          <a:p>
            <a:pPr algn="ctr"/>
            <a:r>
              <a:rPr lang="en-US" b="1" dirty="0" smtClean="0">
                <a:solidFill>
                  <a:schemeClr val="accent6"/>
                </a:solidFill>
              </a:rPr>
              <a:t>Communicators</a:t>
            </a:r>
            <a:endParaRPr lang="en-US" b="1" dirty="0"/>
          </a:p>
        </p:txBody>
      </p:sp>
      <p:sp>
        <p:nvSpPr>
          <p:cNvPr id="13" name="TextBox 12"/>
          <p:cNvSpPr txBox="1"/>
          <p:nvPr/>
        </p:nvSpPr>
        <p:spPr>
          <a:xfrm>
            <a:off x="1600200" y="4648200"/>
            <a:ext cx="1676400" cy="473302"/>
          </a:xfrm>
          <a:prstGeom prst="roundRect">
            <a:avLst>
              <a:gd name="adj" fmla="val 50000"/>
            </a:avLst>
          </a:prstGeom>
          <a:solidFill>
            <a:srgbClr val="993366"/>
          </a:solidFill>
          <a:ln>
            <a:solidFill>
              <a:schemeClr val="accent5">
                <a:lumMod val="10000"/>
              </a:schemeClr>
            </a:solidFill>
            <a:prstDash val="solid"/>
          </a:ln>
        </p:spPr>
        <p:txBody>
          <a:bodyPr wrap="square" lIns="91440" tIns="0" rIns="0" bIns="0" rtlCol="0" anchor="ctr" anchorCtr="0">
            <a:noAutofit/>
          </a:bodyPr>
          <a:lstStyle/>
          <a:p>
            <a:pPr algn="ctr"/>
            <a:r>
              <a:rPr lang="en-US" b="1" dirty="0" smtClean="0"/>
              <a:t>Caring</a:t>
            </a:r>
            <a:endParaRPr lang="en-US" b="1" dirty="0"/>
          </a:p>
        </p:txBody>
      </p:sp>
      <p:sp>
        <p:nvSpPr>
          <p:cNvPr id="14" name="TextBox 13"/>
          <p:cNvSpPr txBox="1"/>
          <p:nvPr/>
        </p:nvSpPr>
        <p:spPr>
          <a:xfrm>
            <a:off x="0" y="5334000"/>
            <a:ext cx="3124200" cy="473302"/>
          </a:xfrm>
          <a:prstGeom prst="roundRect">
            <a:avLst>
              <a:gd name="adj" fmla="val 50000"/>
            </a:avLst>
          </a:prstGeom>
          <a:solidFill>
            <a:srgbClr val="FFC000"/>
          </a:solidFill>
          <a:ln w="19050">
            <a:solidFill>
              <a:schemeClr val="accent5">
                <a:lumMod val="10000"/>
              </a:schemeClr>
            </a:solidFill>
            <a:prstDash val="dashDot"/>
          </a:ln>
        </p:spPr>
        <p:txBody>
          <a:bodyPr wrap="square" lIns="91440" tIns="0" rIns="0" bIns="0" rtlCol="0" anchor="ctr" anchorCtr="0">
            <a:noAutofit/>
          </a:bodyPr>
          <a:lstStyle/>
          <a:p>
            <a:pPr algn="ctr"/>
            <a:r>
              <a:rPr lang="en-US" b="1" dirty="0" smtClean="0">
                <a:solidFill>
                  <a:srgbClr val="A50021"/>
                </a:solidFill>
              </a:rPr>
              <a:t>Hard Work Ethic</a:t>
            </a:r>
            <a:endParaRPr lang="en-US" b="1" dirty="0">
              <a:solidFill>
                <a:srgbClr val="A50021"/>
              </a:solidFill>
            </a:endParaRPr>
          </a:p>
        </p:txBody>
      </p:sp>
      <p:sp>
        <p:nvSpPr>
          <p:cNvPr id="15" name="TextBox 14"/>
          <p:cNvSpPr txBox="1"/>
          <p:nvPr/>
        </p:nvSpPr>
        <p:spPr>
          <a:xfrm>
            <a:off x="0" y="6248400"/>
            <a:ext cx="3505200" cy="473302"/>
          </a:xfrm>
          <a:prstGeom prst="roundRect">
            <a:avLst>
              <a:gd name="adj" fmla="val 50000"/>
            </a:avLst>
          </a:prstGeom>
          <a:solidFill>
            <a:srgbClr val="C00000"/>
          </a:solidFill>
          <a:ln w="19050">
            <a:solidFill>
              <a:schemeClr val="accent5">
                <a:lumMod val="10000"/>
              </a:schemeClr>
            </a:solidFill>
            <a:prstDash val="sysDash"/>
          </a:ln>
        </p:spPr>
        <p:txBody>
          <a:bodyPr wrap="square" lIns="91440" tIns="0" rIns="0" bIns="0" rtlCol="0" anchor="ctr" anchorCtr="0">
            <a:noAutofit/>
          </a:bodyPr>
          <a:lstStyle/>
          <a:p>
            <a:pPr algn="ctr"/>
            <a:r>
              <a:rPr lang="en-US" b="1" dirty="0" smtClean="0"/>
              <a:t>Time Management Skills</a:t>
            </a:r>
            <a:endParaRPr lang="en-US" b="1" dirty="0"/>
          </a:p>
        </p:txBody>
      </p:sp>
      <p:sp>
        <p:nvSpPr>
          <p:cNvPr id="16" name="TextBox 15"/>
          <p:cNvSpPr txBox="1"/>
          <p:nvPr/>
        </p:nvSpPr>
        <p:spPr>
          <a:xfrm>
            <a:off x="5791200" y="1752600"/>
            <a:ext cx="2590800" cy="473302"/>
          </a:xfrm>
          <a:prstGeom prst="roundRect">
            <a:avLst>
              <a:gd name="adj" fmla="val 50000"/>
            </a:avLst>
          </a:prstGeom>
          <a:solidFill>
            <a:srgbClr val="FFC000"/>
          </a:solidFill>
          <a:ln w="38100">
            <a:solidFill>
              <a:schemeClr val="accent5">
                <a:lumMod val="10000"/>
              </a:schemeClr>
            </a:solidFill>
            <a:prstDash val="sysDash"/>
          </a:ln>
        </p:spPr>
        <p:txBody>
          <a:bodyPr wrap="square" lIns="91440" tIns="0" rIns="0" bIns="0" rtlCol="0" anchor="ctr" anchorCtr="0">
            <a:noAutofit/>
          </a:bodyPr>
          <a:lstStyle/>
          <a:p>
            <a:pPr algn="ctr"/>
            <a:r>
              <a:rPr lang="en-US" b="1" dirty="0" smtClean="0">
                <a:solidFill>
                  <a:srgbClr val="FF0000"/>
                </a:solidFill>
              </a:rPr>
              <a:t>Risk Takers</a:t>
            </a:r>
            <a:endParaRPr lang="en-US" b="1" dirty="0">
              <a:solidFill>
                <a:srgbClr val="FF0000"/>
              </a:solidFill>
            </a:endParaRPr>
          </a:p>
        </p:txBody>
      </p:sp>
      <p:sp>
        <p:nvSpPr>
          <p:cNvPr id="17" name="TextBox 16"/>
          <p:cNvSpPr txBox="1"/>
          <p:nvPr/>
        </p:nvSpPr>
        <p:spPr>
          <a:xfrm>
            <a:off x="5867400" y="2819400"/>
            <a:ext cx="2133600" cy="473302"/>
          </a:xfrm>
          <a:prstGeom prst="roundRect">
            <a:avLst>
              <a:gd name="adj" fmla="val 50000"/>
            </a:avLst>
          </a:prstGeom>
          <a:solidFill>
            <a:schemeClr val="accent5">
              <a:lumMod val="10000"/>
            </a:schemeClr>
          </a:solidFill>
          <a:ln>
            <a:solidFill>
              <a:schemeClr val="tx1"/>
            </a:solidFill>
            <a:prstDash val="dash"/>
          </a:ln>
        </p:spPr>
        <p:txBody>
          <a:bodyPr wrap="square" lIns="91440" tIns="0" rIns="0" bIns="0" rtlCol="0" anchor="ctr" anchorCtr="0">
            <a:noAutofit/>
          </a:bodyPr>
          <a:lstStyle/>
          <a:p>
            <a:pPr algn="ctr"/>
            <a:r>
              <a:rPr lang="en-US" b="1" dirty="0" smtClean="0"/>
              <a:t>Inquiring</a:t>
            </a:r>
            <a:endParaRPr lang="en-US" b="1" dirty="0"/>
          </a:p>
        </p:txBody>
      </p:sp>
      <p:sp>
        <p:nvSpPr>
          <p:cNvPr id="18" name="TextBox 17"/>
          <p:cNvSpPr txBox="1"/>
          <p:nvPr/>
        </p:nvSpPr>
        <p:spPr>
          <a:xfrm>
            <a:off x="5791200" y="3886200"/>
            <a:ext cx="2819400" cy="473302"/>
          </a:xfrm>
          <a:prstGeom prst="roundRect">
            <a:avLst>
              <a:gd name="adj" fmla="val 50000"/>
            </a:avLst>
          </a:prstGeom>
          <a:solidFill>
            <a:schemeClr val="accent5">
              <a:lumMod val="50000"/>
            </a:schemeClr>
          </a:solidFill>
          <a:ln w="19050">
            <a:solidFill>
              <a:schemeClr val="accent5">
                <a:lumMod val="10000"/>
              </a:schemeClr>
            </a:solidFill>
            <a:prstDash val="lgDashDotDot"/>
          </a:ln>
        </p:spPr>
        <p:txBody>
          <a:bodyPr wrap="square" lIns="91440" tIns="0" rIns="0" bIns="0" rtlCol="0" anchor="ctr" anchorCtr="0">
            <a:noAutofit/>
          </a:bodyPr>
          <a:lstStyle/>
          <a:p>
            <a:pPr algn="ctr"/>
            <a:r>
              <a:rPr lang="en-US" b="1" dirty="0" smtClean="0">
                <a:solidFill>
                  <a:schemeClr val="accent5">
                    <a:lumMod val="10000"/>
                  </a:schemeClr>
                </a:solidFill>
              </a:rPr>
              <a:t>Knowledgeable</a:t>
            </a:r>
            <a:endParaRPr lang="en-US" b="1" dirty="0">
              <a:solidFill>
                <a:schemeClr val="accent5">
                  <a:lumMod val="10000"/>
                </a:schemeClr>
              </a:solidFill>
            </a:endParaRPr>
          </a:p>
        </p:txBody>
      </p:sp>
      <p:sp>
        <p:nvSpPr>
          <p:cNvPr id="19" name="TextBox 18"/>
          <p:cNvSpPr txBox="1"/>
          <p:nvPr/>
        </p:nvSpPr>
        <p:spPr>
          <a:xfrm>
            <a:off x="5867400" y="4953000"/>
            <a:ext cx="2209800" cy="473302"/>
          </a:xfrm>
          <a:prstGeom prst="roundRect">
            <a:avLst>
              <a:gd name="adj" fmla="val 50000"/>
            </a:avLst>
          </a:prstGeom>
          <a:solidFill>
            <a:srgbClr val="3C1A56"/>
          </a:solidFill>
          <a:ln w="19050">
            <a:solidFill>
              <a:schemeClr val="accent5">
                <a:lumMod val="10000"/>
              </a:schemeClr>
            </a:solidFill>
            <a:prstDash val="sysDash"/>
          </a:ln>
        </p:spPr>
        <p:txBody>
          <a:bodyPr wrap="square" lIns="91440" tIns="0" rIns="0" bIns="0" rtlCol="0" anchor="ctr" anchorCtr="0">
            <a:noAutofit/>
          </a:bodyPr>
          <a:lstStyle/>
          <a:p>
            <a:pPr algn="ctr"/>
            <a:r>
              <a:rPr lang="en-US" b="1" dirty="0" smtClean="0"/>
              <a:t>Intense</a:t>
            </a:r>
            <a:endParaRPr lang="en-US" b="1" dirty="0"/>
          </a:p>
        </p:txBody>
      </p:sp>
      <p:sp>
        <p:nvSpPr>
          <p:cNvPr id="20" name="TextBox 19"/>
          <p:cNvSpPr txBox="1"/>
          <p:nvPr/>
        </p:nvSpPr>
        <p:spPr>
          <a:xfrm>
            <a:off x="5029200" y="6384698"/>
            <a:ext cx="4114800" cy="473302"/>
          </a:xfrm>
          <a:prstGeom prst="roundRect">
            <a:avLst>
              <a:gd name="adj" fmla="val 50000"/>
            </a:avLst>
          </a:prstGeom>
          <a:solidFill>
            <a:srgbClr val="92D050"/>
          </a:solidFill>
          <a:ln w="38100">
            <a:solidFill>
              <a:schemeClr val="accent5">
                <a:lumMod val="10000"/>
              </a:schemeClr>
            </a:solidFill>
            <a:prstDash val="sysDash"/>
          </a:ln>
        </p:spPr>
        <p:txBody>
          <a:bodyPr wrap="square" lIns="91440" tIns="0" rIns="0" bIns="0" rtlCol="0" anchor="ctr" anchorCtr="0">
            <a:noAutofit/>
          </a:bodyPr>
          <a:lstStyle/>
          <a:p>
            <a:pPr algn="ctr"/>
            <a:r>
              <a:rPr lang="en-US" b="1" dirty="0" smtClean="0">
                <a:solidFill>
                  <a:schemeClr val="accent5">
                    <a:lumMod val="10000"/>
                  </a:schemeClr>
                </a:solidFill>
              </a:rPr>
              <a:t>Highly Motivated to Succeed</a:t>
            </a:r>
            <a:endParaRPr lang="en-US" b="1" dirty="0">
              <a:solidFill>
                <a:schemeClr val="accent5">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361090"/>
            <a:ext cx="4267200" cy="639762"/>
          </a:xfrm>
          <a:solidFill>
            <a:schemeClr val="accent1"/>
          </a:solidFill>
        </p:spPr>
        <p:txBody>
          <a:bodyPr/>
          <a:lstStyle/>
          <a:p>
            <a:r>
              <a:rPr lang="en-US" sz="2800" dirty="0" smtClean="0">
                <a:solidFill>
                  <a:schemeClr val="bg2"/>
                </a:solidFill>
                <a:effectLst/>
              </a:rPr>
              <a:t>9</a:t>
            </a:r>
            <a:r>
              <a:rPr lang="en-US" sz="2800" baseline="30000" dirty="0" smtClean="0">
                <a:solidFill>
                  <a:schemeClr val="bg2"/>
                </a:solidFill>
                <a:effectLst/>
              </a:rPr>
              <a:t>th</a:t>
            </a:r>
            <a:r>
              <a:rPr lang="en-US" sz="2800" dirty="0" smtClean="0">
                <a:solidFill>
                  <a:schemeClr val="bg2"/>
                </a:solidFill>
                <a:effectLst/>
              </a:rPr>
              <a:t> Grade: </a:t>
            </a:r>
            <a:r>
              <a:rPr lang="en-US" sz="2800" dirty="0" err="1" smtClean="0">
                <a:solidFill>
                  <a:schemeClr val="bg2"/>
                </a:solidFill>
                <a:effectLst/>
              </a:rPr>
              <a:t>FreshmanYear</a:t>
            </a:r>
            <a:endParaRPr lang="en-US" sz="2800" dirty="0">
              <a:solidFill>
                <a:schemeClr val="bg2"/>
              </a:solidFill>
              <a:effectLst/>
            </a:endParaRPr>
          </a:p>
        </p:txBody>
      </p:sp>
      <p:sp>
        <p:nvSpPr>
          <p:cNvPr id="4" name="Content Placeholder 3"/>
          <p:cNvSpPr>
            <a:spLocks noGrp="1"/>
          </p:cNvSpPr>
          <p:nvPr>
            <p:ph sz="half" idx="2"/>
          </p:nvPr>
        </p:nvSpPr>
        <p:spPr>
          <a:xfrm>
            <a:off x="228600" y="1970690"/>
            <a:ext cx="4268788" cy="4876800"/>
          </a:xfrm>
        </p:spPr>
        <p:txBody>
          <a:bodyPr/>
          <a:lstStyle/>
          <a:p>
            <a:pPr marL="457200" indent="-457200">
              <a:buFont typeface="+mj-lt"/>
              <a:buAutoNum type="arabicPeriod"/>
            </a:pPr>
            <a:r>
              <a:rPr lang="en-US" sz="2600" dirty="0" smtClean="0">
                <a:solidFill>
                  <a:schemeClr val="bg2"/>
                </a:solidFill>
                <a:effectLst/>
              </a:rPr>
              <a:t>Honors 9</a:t>
            </a:r>
            <a:r>
              <a:rPr lang="en-US" sz="2600" baseline="30000" dirty="0" smtClean="0">
                <a:solidFill>
                  <a:schemeClr val="bg2"/>
                </a:solidFill>
                <a:effectLst/>
              </a:rPr>
              <a:t>th</a:t>
            </a:r>
            <a:r>
              <a:rPr lang="en-US" sz="2600" dirty="0" smtClean="0">
                <a:solidFill>
                  <a:schemeClr val="bg2"/>
                </a:solidFill>
                <a:effectLst/>
              </a:rPr>
              <a:t> gr. Literature</a:t>
            </a:r>
          </a:p>
          <a:p>
            <a:pPr marL="457200" indent="-457200">
              <a:buFont typeface="+mj-lt"/>
              <a:buAutoNum type="arabicPeriod"/>
            </a:pPr>
            <a:r>
              <a:rPr lang="en-US" sz="2600" dirty="0" smtClean="0">
                <a:solidFill>
                  <a:schemeClr val="bg2"/>
                </a:solidFill>
                <a:effectLst/>
              </a:rPr>
              <a:t>Honors Science (Biology)</a:t>
            </a:r>
          </a:p>
          <a:p>
            <a:pPr marL="457200" indent="-457200">
              <a:buFont typeface="+mj-lt"/>
              <a:buAutoNum type="arabicPeriod"/>
            </a:pPr>
            <a:r>
              <a:rPr lang="en-US" sz="2600" dirty="0" smtClean="0">
                <a:solidFill>
                  <a:srgbClr val="C00000"/>
                </a:solidFill>
                <a:effectLst/>
              </a:rPr>
              <a:t>Foreign Language (continue)</a:t>
            </a:r>
          </a:p>
          <a:p>
            <a:pPr marL="457200" indent="-457200">
              <a:buFont typeface="+mj-lt"/>
              <a:buAutoNum type="arabicPeriod"/>
            </a:pPr>
            <a:r>
              <a:rPr lang="en-US" sz="2600" dirty="0" smtClean="0">
                <a:solidFill>
                  <a:schemeClr val="bg2"/>
                </a:solidFill>
                <a:effectLst/>
              </a:rPr>
              <a:t>Appropriate Math Pathway</a:t>
            </a:r>
          </a:p>
          <a:p>
            <a:pPr marL="457200" indent="-457200">
              <a:buFont typeface="+mj-lt"/>
              <a:buAutoNum type="arabicPeriod"/>
            </a:pPr>
            <a:r>
              <a:rPr lang="en-US" sz="2600" dirty="0" smtClean="0">
                <a:solidFill>
                  <a:schemeClr val="bg2"/>
                </a:solidFill>
                <a:effectLst/>
              </a:rPr>
              <a:t>AP Human Geography</a:t>
            </a:r>
          </a:p>
          <a:p>
            <a:pPr marL="457200" indent="-457200">
              <a:buFont typeface="+mj-lt"/>
              <a:buAutoNum type="arabicPeriod"/>
            </a:pPr>
            <a:r>
              <a:rPr lang="en-US" sz="2600" dirty="0" smtClean="0">
                <a:solidFill>
                  <a:schemeClr val="bg2"/>
                </a:solidFill>
                <a:effectLst/>
              </a:rPr>
              <a:t>PE/Health</a:t>
            </a:r>
          </a:p>
          <a:p>
            <a:pPr marL="457200" indent="-457200">
              <a:buFont typeface="+mj-lt"/>
              <a:buAutoNum type="arabicPeriod"/>
            </a:pPr>
            <a:r>
              <a:rPr lang="en-US" sz="2600" dirty="0" smtClean="0">
                <a:solidFill>
                  <a:schemeClr val="bg2"/>
                </a:solidFill>
                <a:effectLst/>
              </a:rPr>
              <a:t>Elective</a:t>
            </a:r>
            <a:endParaRPr lang="en-US" sz="2600" dirty="0">
              <a:solidFill>
                <a:schemeClr val="bg2"/>
              </a:solidFill>
              <a:effectLst/>
            </a:endParaRPr>
          </a:p>
        </p:txBody>
      </p:sp>
      <p:sp>
        <p:nvSpPr>
          <p:cNvPr id="5" name="Text Placeholder 4"/>
          <p:cNvSpPr>
            <a:spLocks noGrp="1"/>
          </p:cNvSpPr>
          <p:nvPr>
            <p:ph type="body" sz="quarter" idx="3"/>
          </p:nvPr>
        </p:nvSpPr>
        <p:spPr>
          <a:xfrm>
            <a:off x="4495800" y="1361090"/>
            <a:ext cx="4419599" cy="639762"/>
          </a:xfrm>
          <a:solidFill>
            <a:srgbClr val="C49500"/>
          </a:solidFill>
        </p:spPr>
        <p:txBody>
          <a:bodyPr/>
          <a:lstStyle/>
          <a:p>
            <a:r>
              <a:rPr lang="en-US" sz="2800" dirty="0" smtClean="0">
                <a:solidFill>
                  <a:schemeClr val="bg2"/>
                </a:solidFill>
                <a:effectLst/>
              </a:rPr>
              <a:t>10</a:t>
            </a:r>
            <a:r>
              <a:rPr lang="en-US" sz="2800" baseline="30000" dirty="0" smtClean="0">
                <a:solidFill>
                  <a:schemeClr val="bg2"/>
                </a:solidFill>
                <a:effectLst/>
              </a:rPr>
              <a:t>th</a:t>
            </a:r>
            <a:r>
              <a:rPr lang="en-US" sz="2800" dirty="0" smtClean="0">
                <a:solidFill>
                  <a:schemeClr val="bg2"/>
                </a:solidFill>
                <a:effectLst/>
              </a:rPr>
              <a:t> Grade: Sophomore Year</a:t>
            </a:r>
            <a:endParaRPr lang="en-US" dirty="0">
              <a:solidFill>
                <a:schemeClr val="bg2"/>
              </a:solidFill>
              <a:effectLst/>
            </a:endParaRPr>
          </a:p>
        </p:txBody>
      </p:sp>
      <p:sp>
        <p:nvSpPr>
          <p:cNvPr id="7" name="Rectangle 6"/>
          <p:cNvSpPr/>
          <p:nvPr/>
        </p:nvSpPr>
        <p:spPr bwMode="auto">
          <a:xfrm>
            <a:off x="0" y="0"/>
            <a:ext cx="9144000" cy="1361090"/>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algn="ctr"/>
            <a:r>
              <a:rPr lang="en-US" sz="4400" dirty="0" smtClean="0">
                <a:solidFill>
                  <a:srgbClr val="FFC000"/>
                </a:solidFill>
              </a:rPr>
              <a:t>Preparing for IB</a:t>
            </a:r>
          </a:p>
          <a:p>
            <a:pPr algn="ctr"/>
            <a:r>
              <a:rPr lang="en-US" sz="4400" dirty="0" smtClean="0"/>
              <a:t>Recommended Coursework</a:t>
            </a:r>
            <a:endPar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endParaRPr>
          </a:p>
        </p:txBody>
      </p:sp>
      <p:sp>
        <p:nvSpPr>
          <p:cNvPr id="8" name="Content Placeholder 3"/>
          <p:cNvSpPr txBox="1">
            <a:spLocks/>
          </p:cNvSpPr>
          <p:nvPr/>
        </p:nvSpPr>
        <p:spPr bwMode="auto">
          <a:xfrm>
            <a:off x="4571999" y="1970690"/>
            <a:ext cx="4267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Honors 10</a:t>
            </a:r>
            <a:r>
              <a:rPr kumimoji="0" lang="en-US" sz="2600" b="0" i="0" u="none" strike="noStrike" kern="0" cap="none" spc="0" normalizeH="0" baseline="30000" noProof="0" dirty="0" smtClean="0">
                <a:ln>
                  <a:noFill/>
                </a:ln>
                <a:solidFill>
                  <a:schemeClr val="bg2"/>
                </a:solidFill>
                <a:uLnTx/>
                <a:uFillTx/>
                <a:latin typeface="+mn-lt"/>
                <a:ea typeface="+mn-ea"/>
                <a:cs typeface="+mn-cs"/>
              </a:rPr>
              <a:t>th</a:t>
            </a:r>
            <a:r>
              <a:rPr kumimoji="0" lang="en-US" sz="2600" b="0" i="0" u="none" strike="noStrike" kern="0" cap="none" spc="0" normalizeH="0" baseline="0" noProof="0" dirty="0" smtClean="0">
                <a:ln>
                  <a:noFill/>
                </a:ln>
                <a:solidFill>
                  <a:schemeClr val="bg2"/>
                </a:solidFill>
                <a:uLnTx/>
                <a:uFillTx/>
                <a:latin typeface="+mn-lt"/>
                <a:ea typeface="+mn-ea"/>
                <a:cs typeface="+mn-cs"/>
              </a:rPr>
              <a:t> gr. Literature</a:t>
            </a:r>
          </a:p>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Honors Science (Chemistry)</a:t>
            </a:r>
          </a:p>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rgbClr val="C00000"/>
                </a:solidFill>
                <a:uLnTx/>
                <a:uFillTx/>
                <a:latin typeface="+mn-lt"/>
                <a:ea typeface="+mn-ea"/>
                <a:cs typeface="+mn-cs"/>
              </a:rPr>
              <a:t>Foreign Language (continue)</a:t>
            </a:r>
          </a:p>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Appropriate Math Pathway</a:t>
            </a:r>
          </a:p>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AP World History</a:t>
            </a:r>
          </a:p>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Elective</a:t>
            </a:r>
          </a:p>
          <a:p>
            <a:pPr marL="457200" marR="0" lvl="0" indent="-457200" algn="l" defTabSz="914400" rtl="0" eaLnBrk="0" fontAlgn="base" latinLnBrk="0" hangingPunct="0">
              <a:lnSpc>
                <a:spcPct val="100000"/>
              </a:lnSpc>
              <a:spcBef>
                <a:spcPct val="20000"/>
              </a:spcBef>
              <a:spcAft>
                <a:spcPct val="0"/>
              </a:spcAft>
              <a:buClr>
                <a:schemeClr val="hlink"/>
              </a:buClr>
              <a:buSzTx/>
              <a:buFont typeface="+mj-lt"/>
              <a:buAutoNum type="arabicPeriod"/>
              <a:tabLst/>
              <a:defRPr/>
            </a:pPr>
            <a:r>
              <a:rPr kumimoji="0" lang="en-US" sz="2600" b="0" i="0" u="none" strike="noStrike" kern="0" cap="none" spc="0" normalizeH="0" baseline="0" noProof="0" dirty="0" smtClean="0">
                <a:ln>
                  <a:noFill/>
                </a:ln>
                <a:solidFill>
                  <a:schemeClr val="bg2"/>
                </a:solidFill>
                <a:uLnTx/>
                <a:uFillTx/>
                <a:latin typeface="+mn-lt"/>
                <a:ea typeface="+mn-ea"/>
                <a:cs typeface="+mn-cs"/>
              </a:rPr>
              <a:t>Elective</a:t>
            </a:r>
            <a:endParaRPr kumimoji="0" lang="en-US" sz="2600" b="0" i="0" u="none" strike="noStrike" kern="0" cap="none" spc="0" normalizeH="0" baseline="0" noProof="0" dirty="0">
              <a:ln>
                <a:noFill/>
              </a:ln>
              <a:solidFill>
                <a:schemeClr val="bg2"/>
              </a:solidFill>
              <a:uLnTx/>
              <a:uFillTx/>
              <a:latin typeface="+mn-lt"/>
              <a:ea typeface="+mn-ea"/>
              <a:cs typeface="+mn-cs"/>
            </a:endParaRPr>
          </a:p>
        </p:txBody>
      </p:sp>
      <p:sp>
        <p:nvSpPr>
          <p:cNvPr id="2" name="TextBox 1"/>
          <p:cNvSpPr txBox="1"/>
          <p:nvPr/>
        </p:nvSpPr>
        <p:spPr>
          <a:xfrm>
            <a:off x="114299" y="6019800"/>
            <a:ext cx="8915400" cy="400110"/>
          </a:xfrm>
          <a:prstGeom prst="rect">
            <a:avLst/>
          </a:prstGeom>
          <a:solidFill>
            <a:srgbClr val="FFC000"/>
          </a:solidFill>
        </p:spPr>
        <p:txBody>
          <a:bodyPr wrap="square" rtlCol="0">
            <a:spAutoFit/>
          </a:bodyPr>
          <a:lstStyle/>
          <a:p>
            <a:r>
              <a:rPr lang="en-US" b="1" i="1" dirty="0" smtClean="0">
                <a:solidFill>
                  <a:srgbClr val="C00000"/>
                </a:solidFill>
              </a:rPr>
              <a:t>Either Program – TWO+ “Honors-level or higher” courses each year</a:t>
            </a:r>
            <a:endParaRPr lang="en-US" b="1" i="1" dirty="0">
              <a:solidFill>
                <a:srgbClr val="C0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bwMode="auto">
          <a:xfrm>
            <a:off x="0"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Typical Career-Related Schedule</a:t>
            </a:r>
          </a:p>
        </p:txBody>
      </p:sp>
      <p:graphicFrame>
        <p:nvGraphicFramePr>
          <p:cNvPr id="18" name="Table 17"/>
          <p:cNvGraphicFramePr>
            <a:graphicFrameLocks noGrp="1"/>
          </p:cNvGraphicFramePr>
          <p:nvPr>
            <p:extLst>
              <p:ext uri="{D42A27DB-BD31-4B8C-83A1-F6EECF244321}">
                <p14:modId xmlns:p14="http://schemas.microsoft.com/office/powerpoint/2010/main" val="2405934707"/>
              </p:ext>
            </p:extLst>
          </p:nvPr>
        </p:nvGraphicFramePr>
        <p:xfrm>
          <a:off x="228600" y="835339"/>
          <a:ext cx="8623959" cy="4263576"/>
        </p:xfrm>
        <a:graphic>
          <a:graphicData uri="http://schemas.openxmlformats.org/drawingml/2006/table">
            <a:tbl>
              <a:tblPr>
                <a:effectLst>
                  <a:reflection blurRad="6350" stA="52000" endA="300" endPos="35000" dir="5400000" sy="-100000" algn="bl" rotWithShape="0"/>
                </a:effectLst>
              </a:tblPr>
              <a:tblGrid>
                <a:gridCol w="1927710">
                  <a:extLst>
                    <a:ext uri="{9D8B030D-6E8A-4147-A177-3AD203B41FA5}">
                      <a16:colId xmlns:a16="http://schemas.microsoft.com/office/drawing/2014/main" val="20000"/>
                    </a:ext>
                  </a:extLst>
                </a:gridCol>
                <a:gridCol w="1927710">
                  <a:extLst>
                    <a:ext uri="{9D8B030D-6E8A-4147-A177-3AD203B41FA5}">
                      <a16:colId xmlns:a16="http://schemas.microsoft.com/office/drawing/2014/main" val="20001"/>
                    </a:ext>
                  </a:extLst>
                </a:gridCol>
                <a:gridCol w="608749">
                  <a:extLst>
                    <a:ext uri="{9D8B030D-6E8A-4147-A177-3AD203B41FA5}">
                      <a16:colId xmlns:a16="http://schemas.microsoft.com/office/drawing/2014/main" val="20002"/>
                    </a:ext>
                  </a:extLst>
                </a:gridCol>
                <a:gridCol w="2079895">
                  <a:extLst>
                    <a:ext uri="{9D8B030D-6E8A-4147-A177-3AD203B41FA5}">
                      <a16:colId xmlns:a16="http://schemas.microsoft.com/office/drawing/2014/main" val="20003"/>
                    </a:ext>
                  </a:extLst>
                </a:gridCol>
                <a:gridCol w="2079895">
                  <a:extLst>
                    <a:ext uri="{9D8B030D-6E8A-4147-A177-3AD203B41FA5}">
                      <a16:colId xmlns:a16="http://schemas.microsoft.com/office/drawing/2014/main" val="20004"/>
                    </a:ext>
                  </a:extLst>
                </a:gridCol>
              </a:tblGrid>
              <a:tr h="79758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JUNIORS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1" i="0" u="none" strike="noStrike" cap="none" normalizeH="0" baseline="0" dirty="0" smtClean="0">
                        <a:ln>
                          <a:noFill/>
                        </a:ln>
                        <a:solidFill>
                          <a:schemeClr val="accent2">
                            <a:lumMod val="60000"/>
                            <a:lumOff val="40000"/>
                          </a:schemeClr>
                        </a:solidFill>
                        <a:effectLst/>
                        <a:latin typeface="Myriad Pro"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SENIORS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extLst>
                  <a:ext uri="{0D108BD9-81ED-4DB2-BD59-A6C34878D82A}">
                    <a16:rowId xmlns:a16="http://schemas.microsoft.com/office/drawing/2014/main" val="10000"/>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AP </a:t>
                      </a:r>
                      <a:r>
                        <a:rPr kumimoji="0" lang="en-US" sz="2000" b="1" i="0" u="none" strike="noStrike" cap="none" normalizeH="0" baseline="0" dirty="0" err="1" smtClean="0">
                          <a:ln>
                            <a:noFill/>
                          </a:ln>
                          <a:solidFill>
                            <a:srgbClr val="3B0050"/>
                          </a:solidFill>
                          <a:effectLst/>
                          <a:latin typeface="Myriad Pro" pitchFamily="34" charset="0"/>
                        </a:rPr>
                        <a:t>Amer.Lit</a:t>
                      </a:r>
                      <a:endParaRPr kumimoji="0" lang="en-US" sz="2000" b="1" i="0" u="none" strike="noStrike" cap="none" normalizeH="0" baseline="0" dirty="0" smtClean="0">
                        <a:ln>
                          <a:noFill/>
                        </a:ln>
                        <a:solidFill>
                          <a:srgbClr val="3B0050"/>
                        </a:solidFill>
                        <a:effectLst/>
                        <a:latin typeface="Myriad Pro"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Lang. &amp; Lit.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extLst>
                  <a:ext uri="{0D108BD9-81ED-4DB2-BD59-A6C34878D82A}">
                    <a16:rowId xmlns:a16="http://schemas.microsoft.com/office/drawing/2014/main" val="10001"/>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err="1" smtClean="0">
                          <a:ln>
                            <a:noFill/>
                          </a:ln>
                          <a:solidFill>
                            <a:srgbClr val="3B0050"/>
                          </a:solidFill>
                          <a:effectLst/>
                          <a:latin typeface="Myriad Pro" pitchFamily="34" charset="0"/>
                        </a:rPr>
                        <a:t>Accel</a:t>
                      </a:r>
                      <a:r>
                        <a:rPr kumimoji="0" lang="en-US" sz="2000" b="1" i="0" u="none" strike="noStrike" cap="none" normalizeH="0" baseline="0" dirty="0" smtClean="0">
                          <a:ln>
                            <a:noFill/>
                          </a:ln>
                          <a:solidFill>
                            <a:srgbClr val="3B0050"/>
                          </a:solidFill>
                          <a:effectLst/>
                          <a:latin typeface="Myriad Pro" pitchFamily="34" charset="0"/>
                        </a:rPr>
                        <a:t>. </a:t>
                      </a:r>
                      <a:r>
                        <a:rPr kumimoji="0" lang="en-US" sz="2000" b="1" i="0" u="none" strike="noStrike" cap="none" normalizeH="0" baseline="0" dirty="0" err="1" smtClean="0">
                          <a:ln>
                            <a:noFill/>
                          </a:ln>
                          <a:solidFill>
                            <a:srgbClr val="3B0050"/>
                          </a:solidFill>
                          <a:effectLst/>
                          <a:latin typeface="Myriad Pro" pitchFamily="34" charset="0"/>
                        </a:rPr>
                        <a:t>Precalculus</a:t>
                      </a:r>
                      <a:endParaRPr kumimoji="0" lang="en-US" sz="2000" b="1" i="0" u="none" strike="noStrike" cap="none" normalizeH="0" baseline="0" dirty="0" smtClean="0">
                        <a:ln>
                          <a:noFill/>
                        </a:ln>
                        <a:solidFill>
                          <a:srgbClr val="3B0050"/>
                        </a:solidFill>
                        <a:effectLst/>
                        <a:latin typeface="Myriad Pro"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Calculus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extLst>
                  <a:ext uri="{0D108BD9-81ED-4DB2-BD59-A6C34878D82A}">
                    <a16:rowId xmlns:a16="http://schemas.microsoft.com/office/drawing/2014/main" val="10002"/>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Spanish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Graduation Requirement </a:t>
                      </a:r>
                      <a:r>
                        <a:rPr kumimoji="0" lang="en-US" sz="2000" b="0" i="1" u="none" strike="noStrike" cap="none" normalizeH="0" baseline="0" dirty="0" smtClean="0">
                          <a:ln>
                            <a:noFill/>
                          </a:ln>
                          <a:solidFill>
                            <a:schemeClr val="accent5">
                              <a:lumMod val="10000"/>
                            </a:schemeClr>
                          </a:solidFill>
                          <a:effectLst/>
                          <a:latin typeface="Myriad Pro" pitchFamily="34" charset="0"/>
                        </a:rPr>
                        <a:t>OR</a:t>
                      </a:r>
                      <a:r>
                        <a:rPr kumimoji="0" lang="en-US" sz="2000" b="0" i="0" u="none" strike="noStrike" cap="none" normalizeH="0" baseline="0" dirty="0" smtClean="0">
                          <a:ln>
                            <a:noFill/>
                          </a:ln>
                          <a:solidFill>
                            <a:schemeClr val="tx1"/>
                          </a:solidFill>
                          <a:effectLst/>
                          <a:latin typeface="Myriad Pro" pitchFamily="34" charset="0"/>
                        </a:rPr>
                        <a:t> Elective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extLst>
                  <a:ext uri="{0D108BD9-81ED-4DB2-BD59-A6C34878D82A}">
                    <a16:rowId xmlns:a16="http://schemas.microsoft.com/office/drawing/2014/main" val="10003"/>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defRPr/>
                      </a:pPr>
                      <a:r>
                        <a:rPr kumimoji="0" lang="en-US" sz="2000" b="0" i="0" u="none" strike="noStrike" cap="none" normalizeH="0" baseline="0" dirty="0" smtClean="0">
                          <a:ln>
                            <a:noFill/>
                          </a:ln>
                          <a:solidFill>
                            <a:schemeClr val="tx1"/>
                          </a:solidFill>
                          <a:effectLst/>
                          <a:latin typeface="Myriad Pro" pitchFamily="34" charset="0"/>
                        </a:rPr>
                        <a:t>Any Science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Graduation Requirement </a:t>
                      </a:r>
                      <a:r>
                        <a:rPr kumimoji="0" lang="en-US" sz="2000" b="0" i="1" u="none" strike="noStrike" cap="none" normalizeH="0" baseline="0" dirty="0" smtClean="0">
                          <a:ln>
                            <a:noFill/>
                          </a:ln>
                          <a:solidFill>
                            <a:schemeClr val="accent5">
                              <a:lumMod val="10000"/>
                            </a:schemeClr>
                          </a:solidFill>
                          <a:effectLst/>
                          <a:latin typeface="Myriad Pro" pitchFamily="34" charset="0"/>
                        </a:rPr>
                        <a:t>OR</a:t>
                      </a:r>
                      <a:r>
                        <a:rPr kumimoji="0" lang="en-US" sz="2000" b="0" i="0" u="none" strike="noStrike" cap="none" normalizeH="0" baseline="0" dirty="0" smtClean="0">
                          <a:ln>
                            <a:noFill/>
                          </a:ln>
                          <a:solidFill>
                            <a:schemeClr val="tx1"/>
                          </a:solidFill>
                          <a:effectLst/>
                          <a:latin typeface="Myriad Pro" pitchFamily="34" charset="0"/>
                        </a:rPr>
                        <a:t> Elective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extLst>
                  <a:ext uri="{0D108BD9-81ED-4DB2-BD59-A6C34878D82A}">
                    <a16:rowId xmlns:a16="http://schemas.microsoft.com/office/drawing/2014/main" val="10004"/>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1800" b="0" i="0" u="none" strike="noStrike" cap="none" normalizeH="0" baseline="0" dirty="0" smtClean="0">
                          <a:ln>
                            <a:noFill/>
                          </a:ln>
                          <a:solidFill>
                            <a:schemeClr val="tx1"/>
                          </a:solidFill>
                          <a:effectLst/>
                          <a:latin typeface="Myriad Pro" pitchFamily="34" charset="0"/>
                        </a:rPr>
                        <a:t>Graduation Requirement </a:t>
                      </a:r>
                      <a:r>
                        <a:rPr kumimoji="0" lang="en-US" sz="2000" b="0" i="1" u="none" strike="noStrike" cap="none" normalizeH="0" baseline="0" dirty="0" smtClean="0">
                          <a:ln>
                            <a:noFill/>
                          </a:ln>
                          <a:solidFill>
                            <a:schemeClr val="accent5">
                              <a:lumMod val="10000"/>
                            </a:schemeClr>
                          </a:solidFill>
                          <a:effectLst/>
                          <a:latin typeface="Myriad Pro" pitchFamily="34" charset="0"/>
                        </a:rPr>
                        <a:t>OR</a:t>
                      </a:r>
                      <a:r>
                        <a:rPr kumimoji="0" lang="en-US" sz="2000" b="0" i="0" u="none" strike="noStrike" cap="none" normalizeH="0" baseline="0" dirty="0" smtClean="0">
                          <a:ln>
                            <a:noFill/>
                          </a:ln>
                          <a:solidFill>
                            <a:schemeClr val="tx1"/>
                          </a:solidFill>
                          <a:effectLst/>
                          <a:latin typeface="Myriad Pro" pitchFamily="34" charset="0"/>
                        </a:rPr>
                        <a:t> Elective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defRPr/>
                      </a:pPr>
                      <a:r>
                        <a:rPr kumimoji="0" lang="en-US" sz="2000" b="1" i="0" u="none" strike="noStrike" cap="none" normalizeH="0" baseline="0" dirty="0" smtClean="0">
                          <a:ln>
                            <a:noFill/>
                          </a:ln>
                          <a:solidFill>
                            <a:srgbClr val="3B0050"/>
                          </a:solidFill>
                          <a:effectLst/>
                          <a:latin typeface="Myriad Pro" pitchFamily="34" charset="0"/>
                        </a:rPr>
                        <a:t>IB Business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extLst>
                  <a:ext uri="{0D108BD9-81ED-4DB2-BD59-A6C34878D82A}">
                    <a16:rowId xmlns:a16="http://schemas.microsoft.com/office/drawing/2014/main" val="10005"/>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Marketing Path Course #3</a:t>
                      </a:r>
                      <a:endParaRPr kumimoji="0" lang="en-US" sz="1800" b="1" i="0" u="none" strike="noStrike" cap="none" normalizeH="0" baseline="0" dirty="0" smtClean="0">
                        <a:ln>
                          <a:noFill/>
                        </a:ln>
                        <a:solidFill>
                          <a:srgbClr val="3B0050"/>
                        </a:solidFill>
                        <a:effectLst/>
                        <a:latin typeface="Myriad Pro"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Continue Market. Path: Internship, Mentorship, Research, etc.</a:t>
                      </a:r>
                      <a:endParaRPr kumimoji="0" lang="en-US" sz="1800" b="1" i="0" u="none" strike="noStrike" cap="none" normalizeH="0" baseline="0" dirty="0" smtClean="0">
                        <a:ln>
                          <a:noFill/>
                        </a:ln>
                        <a:solidFill>
                          <a:srgbClr val="3B0050"/>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extLst>
                  <a:ext uri="{0D108BD9-81ED-4DB2-BD59-A6C34878D82A}">
                    <a16:rowId xmlns:a16="http://schemas.microsoft.com/office/drawing/2014/main" val="10006"/>
                  </a:ext>
                </a:extLst>
              </a:tr>
              <a:tr h="46082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Personal &amp; Professional Skills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Economics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bl>
          </a:graphicData>
        </a:graphic>
      </p:graphicFrame>
      <p:sp>
        <p:nvSpPr>
          <p:cNvPr id="19" name="Rectangle 18"/>
          <p:cNvSpPr/>
          <p:nvPr/>
        </p:nvSpPr>
        <p:spPr>
          <a:xfrm rot="20821802">
            <a:off x="7964745" y="343953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21" name="Rectangle 20"/>
          <p:cNvSpPr/>
          <p:nvPr/>
        </p:nvSpPr>
        <p:spPr>
          <a:xfrm rot="20821802">
            <a:off x="7964744" y="1557387"/>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10" name="Rectangle 9"/>
          <p:cNvSpPr/>
          <p:nvPr/>
        </p:nvSpPr>
        <p:spPr bwMode="auto">
          <a:xfrm>
            <a:off x="278745" y="5123751"/>
            <a:ext cx="8610600" cy="106680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key</a:t>
            </a:r>
          </a:p>
        </p:txBody>
      </p:sp>
      <p:grpSp>
        <p:nvGrpSpPr>
          <p:cNvPr id="25" name="Group 24"/>
          <p:cNvGrpSpPr/>
          <p:nvPr/>
        </p:nvGrpSpPr>
        <p:grpSpPr>
          <a:xfrm>
            <a:off x="990600" y="5428551"/>
            <a:ext cx="1143000" cy="457200"/>
            <a:chOff x="609600" y="6096000"/>
            <a:chExt cx="1143000" cy="457200"/>
          </a:xfrm>
        </p:grpSpPr>
        <p:sp>
          <p:nvSpPr>
            <p:cNvPr id="11" name="Rounded Rectangle 10"/>
            <p:cNvSpPr/>
            <p:nvPr/>
          </p:nvSpPr>
          <p:spPr bwMode="auto">
            <a:xfrm>
              <a:off x="609600" y="6096000"/>
              <a:ext cx="1143000" cy="457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4" name="TextBox 13"/>
            <p:cNvSpPr txBox="1"/>
            <p:nvPr/>
          </p:nvSpPr>
          <p:spPr>
            <a:xfrm>
              <a:off x="609600" y="6096000"/>
              <a:ext cx="1143000" cy="400110"/>
            </a:xfrm>
            <a:prstGeom prst="rect">
              <a:avLst/>
            </a:prstGeom>
            <a:noFill/>
          </p:spPr>
          <p:txBody>
            <a:bodyPr wrap="square" rtlCol="0">
              <a:spAutoFit/>
            </a:bodyPr>
            <a:lstStyle/>
            <a:p>
              <a:pPr algn="ctr"/>
              <a:r>
                <a:rPr lang="en-US" b="1" dirty="0" smtClean="0"/>
                <a:t>Core</a:t>
              </a:r>
              <a:endParaRPr lang="en-US" b="1" dirty="0"/>
            </a:p>
          </p:txBody>
        </p:sp>
      </p:grpSp>
      <p:grpSp>
        <p:nvGrpSpPr>
          <p:cNvPr id="26" name="Group 25"/>
          <p:cNvGrpSpPr/>
          <p:nvPr/>
        </p:nvGrpSpPr>
        <p:grpSpPr>
          <a:xfrm>
            <a:off x="3370592" y="5428551"/>
            <a:ext cx="1748548" cy="457200"/>
            <a:chOff x="3568262" y="6096000"/>
            <a:chExt cx="1748548" cy="457200"/>
          </a:xfrm>
        </p:grpSpPr>
        <p:sp>
          <p:nvSpPr>
            <p:cNvPr id="12" name="Rounded Rectangle 11"/>
            <p:cNvSpPr/>
            <p:nvPr/>
          </p:nvSpPr>
          <p:spPr bwMode="auto">
            <a:xfrm>
              <a:off x="3581400" y="6096000"/>
              <a:ext cx="1735410" cy="4572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5" name="TextBox 14"/>
            <p:cNvSpPr txBox="1"/>
            <p:nvPr/>
          </p:nvSpPr>
          <p:spPr>
            <a:xfrm>
              <a:off x="3568262" y="6124545"/>
              <a:ext cx="1735410" cy="400110"/>
            </a:xfrm>
            <a:prstGeom prst="rect">
              <a:avLst/>
            </a:prstGeom>
            <a:noFill/>
          </p:spPr>
          <p:txBody>
            <a:bodyPr wrap="square" rtlCol="0">
              <a:spAutoFit/>
            </a:bodyPr>
            <a:lstStyle/>
            <a:p>
              <a:pPr algn="ctr"/>
              <a:r>
                <a:rPr lang="en-US" b="1" dirty="0" smtClean="0">
                  <a:solidFill>
                    <a:srgbClr val="3B0050"/>
                  </a:solidFill>
                </a:rPr>
                <a:t>IB Required</a:t>
              </a:r>
              <a:endParaRPr lang="en-US" b="1" dirty="0">
                <a:solidFill>
                  <a:srgbClr val="3B0050"/>
                </a:solidFill>
              </a:endParaRPr>
            </a:p>
          </p:txBody>
        </p:sp>
      </p:grpSp>
      <p:grpSp>
        <p:nvGrpSpPr>
          <p:cNvPr id="28" name="Group 27"/>
          <p:cNvGrpSpPr/>
          <p:nvPr/>
        </p:nvGrpSpPr>
        <p:grpSpPr>
          <a:xfrm>
            <a:off x="6324600" y="5428551"/>
            <a:ext cx="1143000" cy="457200"/>
            <a:chOff x="9372600" y="5562600"/>
            <a:chExt cx="1143000" cy="457200"/>
          </a:xfrm>
        </p:grpSpPr>
        <p:sp>
          <p:nvSpPr>
            <p:cNvPr id="13" name="Rounded Rectangle 12"/>
            <p:cNvSpPr/>
            <p:nvPr/>
          </p:nvSpPr>
          <p:spPr bwMode="auto">
            <a:xfrm>
              <a:off x="9372600" y="5562600"/>
              <a:ext cx="1143000" cy="457200"/>
            </a:xfrm>
            <a:prstGeom prst="roundRect">
              <a:avLst/>
            </a:prstGeom>
            <a:solidFill>
              <a:srgbClr val="EC9F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6" name="TextBox 15"/>
            <p:cNvSpPr txBox="1"/>
            <p:nvPr/>
          </p:nvSpPr>
          <p:spPr>
            <a:xfrm>
              <a:off x="9372600" y="5562600"/>
              <a:ext cx="1143000" cy="400110"/>
            </a:xfrm>
            <a:prstGeom prst="rect">
              <a:avLst/>
            </a:prstGeom>
            <a:noFill/>
          </p:spPr>
          <p:txBody>
            <a:bodyPr wrap="square" rtlCol="0">
              <a:spAutoFit/>
            </a:bodyPr>
            <a:lstStyle/>
            <a:p>
              <a:pPr algn="ctr"/>
              <a:r>
                <a:rPr lang="en-US" b="1" dirty="0" smtClean="0">
                  <a:solidFill>
                    <a:srgbClr val="3B0050"/>
                  </a:solidFill>
                </a:rPr>
                <a:t>Other</a:t>
              </a:r>
              <a:endParaRPr lang="en-US" b="1" dirty="0">
                <a:solidFill>
                  <a:srgbClr val="3B0050"/>
                </a:solidFill>
              </a:endParaRPr>
            </a:p>
          </p:txBody>
        </p:sp>
      </p:grpSp>
    </p:spTree>
    <p:extLst>
      <p:ext uri="{BB962C8B-B14F-4D97-AF65-F5344CB8AC3E}">
        <p14:creationId xmlns:p14="http://schemas.microsoft.com/office/powerpoint/2010/main" val="399732485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bwMode="auto">
          <a:xfrm>
            <a:off x="0"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Typical Humanities Schedule</a:t>
            </a:r>
          </a:p>
        </p:txBody>
      </p:sp>
      <p:graphicFrame>
        <p:nvGraphicFramePr>
          <p:cNvPr id="18" name="Table 17"/>
          <p:cNvGraphicFramePr>
            <a:graphicFrameLocks noGrp="1"/>
          </p:cNvGraphicFramePr>
          <p:nvPr>
            <p:extLst>
              <p:ext uri="{D42A27DB-BD31-4B8C-83A1-F6EECF244321}">
                <p14:modId xmlns:p14="http://schemas.microsoft.com/office/powerpoint/2010/main" val="4074238605"/>
              </p:ext>
            </p:extLst>
          </p:nvPr>
        </p:nvGraphicFramePr>
        <p:xfrm>
          <a:off x="318157" y="835339"/>
          <a:ext cx="8534401" cy="4503790"/>
        </p:xfrm>
        <a:graphic>
          <a:graphicData uri="http://schemas.openxmlformats.org/drawingml/2006/table">
            <a:tbl>
              <a:tblPr>
                <a:effectLst>
                  <a:reflection blurRad="6350" stA="52000" endA="300" endPos="35000" dir="5400000" sy="-100000" algn="bl" rotWithShape="0"/>
                </a:effectLst>
              </a:tblPr>
              <a:tblGrid>
                <a:gridCol w="1907691">
                  <a:extLst>
                    <a:ext uri="{9D8B030D-6E8A-4147-A177-3AD203B41FA5}">
                      <a16:colId xmlns:a16="http://schemas.microsoft.com/office/drawing/2014/main" val="20000"/>
                    </a:ext>
                  </a:extLst>
                </a:gridCol>
                <a:gridCol w="1907691">
                  <a:extLst>
                    <a:ext uri="{9D8B030D-6E8A-4147-A177-3AD203B41FA5}">
                      <a16:colId xmlns:a16="http://schemas.microsoft.com/office/drawing/2014/main" val="20001"/>
                    </a:ext>
                  </a:extLst>
                </a:gridCol>
                <a:gridCol w="602427">
                  <a:extLst>
                    <a:ext uri="{9D8B030D-6E8A-4147-A177-3AD203B41FA5}">
                      <a16:colId xmlns:a16="http://schemas.microsoft.com/office/drawing/2014/main" val="20002"/>
                    </a:ext>
                  </a:extLst>
                </a:gridCol>
                <a:gridCol w="2058296">
                  <a:extLst>
                    <a:ext uri="{9D8B030D-6E8A-4147-A177-3AD203B41FA5}">
                      <a16:colId xmlns:a16="http://schemas.microsoft.com/office/drawing/2014/main" val="20003"/>
                    </a:ext>
                  </a:extLst>
                </a:gridCol>
                <a:gridCol w="2058296">
                  <a:extLst>
                    <a:ext uri="{9D8B030D-6E8A-4147-A177-3AD203B41FA5}">
                      <a16:colId xmlns:a16="http://schemas.microsoft.com/office/drawing/2014/main" val="20004"/>
                    </a:ext>
                  </a:extLst>
                </a:gridCol>
              </a:tblGrid>
              <a:tr h="79758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JUNIORS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1" i="0" u="none" strike="noStrike" cap="none" normalizeH="0" baseline="0" dirty="0" smtClean="0">
                        <a:ln>
                          <a:noFill/>
                        </a:ln>
                        <a:solidFill>
                          <a:schemeClr val="accent2">
                            <a:lumMod val="60000"/>
                            <a:lumOff val="40000"/>
                          </a:schemeClr>
                        </a:solidFill>
                        <a:effectLst/>
                        <a:latin typeface="Myriad Pro"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SENIORS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extLst>
                  <a:ext uri="{0D108BD9-81ED-4DB2-BD59-A6C34878D82A}">
                    <a16:rowId xmlns:a16="http://schemas.microsoft.com/office/drawing/2014/main" val="10000"/>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History of Americas/</a:t>
                      </a:r>
                      <a:r>
                        <a:rPr kumimoji="0" lang="en-US" sz="2000" b="1" i="0" u="none" strike="noStrike" cap="none" normalizeH="0" baseline="0" dirty="0" err="1" smtClean="0">
                          <a:ln>
                            <a:noFill/>
                          </a:ln>
                          <a:solidFill>
                            <a:srgbClr val="3B0050"/>
                          </a:solidFill>
                          <a:effectLst/>
                          <a:latin typeface="Myriad Pro" pitchFamily="34" charset="0"/>
                        </a:rPr>
                        <a:t>APUSHistory</a:t>
                      </a:r>
                      <a:endParaRPr kumimoji="0" lang="en-US" sz="2000" b="1" i="0" u="none" strike="noStrike" cap="none" normalizeH="0" baseline="0" dirty="0" smtClean="0">
                        <a:ln>
                          <a:noFill/>
                        </a:ln>
                        <a:solidFill>
                          <a:srgbClr val="3B0050"/>
                        </a:solidFill>
                        <a:effectLst/>
                        <a:latin typeface="Myriad Pro"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20</a:t>
                      </a:r>
                      <a:r>
                        <a:rPr kumimoji="0" lang="en-US" sz="2000" b="1" i="0" u="none" strike="noStrike" cap="none" normalizeH="0" baseline="30000" dirty="0" smtClean="0">
                          <a:ln>
                            <a:noFill/>
                          </a:ln>
                          <a:solidFill>
                            <a:srgbClr val="3B0050"/>
                          </a:solidFill>
                          <a:effectLst/>
                          <a:latin typeface="Myriad Pro" pitchFamily="34" charset="0"/>
                        </a:rPr>
                        <a:t>th</a:t>
                      </a:r>
                      <a:r>
                        <a:rPr kumimoji="0" lang="en-US" sz="2000" b="1" i="0" u="none" strike="noStrike" cap="none" normalizeH="0" baseline="0" dirty="0" smtClean="0">
                          <a:ln>
                            <a:noFill/>
                          </a:ln>
                          <a:solidFill>
                            <a:srgbClr val="3B0050"/>
                          </a:solidFill>
                          <a:effectLst/>
                          <a:latin typeface="Myriad Pro" pitchFamily="34" charset="0"/>
                        </a:rPr>
                        <a:t> Century Topics 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1"/>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English HL Year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English HL Year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2"/>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Spanish IV or AP Spanish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Spanish 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3"/>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defRPr/>
                      </a:pPr>
                      <a:r>
                        <a:rPr kumimoji="0" lang="en-US" sz="2000" b="0" i="0" u="none" strike="noStrike" cap="none" normalizeH="0" baseline="0" dirty="0" smtClean="0">
                          <a:ln>
                            <a:noFill/>
                          </a:ln>
                          <a:solidFill>
                            <a:schemeClr val="tx1"/>
                          </a:solidFill>
                          <a:effectLst/>
                          <a:latin typeface="Myriad Pro" pitchFamily="34" charset="0"/>
                        </a:rPr>
                        <a:t>Math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Math Studies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Psychology 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defRPr/>
                      </a:pPr>
                      <a:r>
                        <a:rPr kumimoji="0" lang="en-US" sz="2000" b="1" i="0" u="none" strike="noStrike" cap="none" normalizeH="0" baseline="0" dirty="0" smtClean="0">
                          <a:ln>
                            <a:noFill/>
                          </a:ln>
                          <a:solidFill>
                            <a:srgbClr val="3B0050"/>
                          </a:solidFill>
                          <a:effectLst/>
                          <a:latin typeface="Myriad Pro" pitchFamily="34" charset="0"/>
                        </a:rPr>
                        <a:t>IB Chemistry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90000"/>
                      </a:schemeClr>
                    </a:solidFill>
                  </a:tcPr>
                </a:tc>
                <a:tc hMerge="1">
                  <a:txBody>
                    <a:bodyPr/>
                    <a:lstStyle/>
                    <a:p>
                      <a:endParaRPr lang="en-US"/>
                    </a:p>
                  </a:txBody>
                  <a:tcPr/>
                </a:tc>
                <a:extLst>
                  <a:ext uri="{0D108BD9-81ED-4DB2-BD59-A6C34878D82A}">
                    <a16:rowId xmlns:a16="http://schemas.microsoft.com/office/drawing/2014/main" val="10005"/>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Graduation Requirement </a:t>
                      </a:r>
                      <a:r>
                        <a:rPr kumimoji="0" lang="en-US" sz="2000" b="0" i="1" u="none" strike="noStrike" cap="none" normalizeH="0" baseline="0" dirty="0" smtClean="0">
                          <a:ln>
                            <a:noFill/>
                          </a:ln>
                          <a:solidFill>
                            <a:schemeClr val="accent5">
                              <a:lumMod val="10000"/>
                            </a:schemeClr>
                          </a:solidFill>
                          <a:effectLst/>
                          <a:latin typeface="Myriad Pro" pitchFamily="34" charset="0"/>
                        </a:rPr>
                        <a:t>OR</a:t>
                      </a:r>
                      <a:r>
                        <a:rPr kumimoji="0" lang="en-US" sz="2000" b="0" i="0" u="none" strike="noStrike" cap="none" normalizeH="0" baseline="0" dirty="0" smtClean="0">
                          <a:ln>
                            <a:noFill/>
                          </a:ln>
                          <a:solidFill>
                            <a:schemeClr val="tx1"/>
                          </a:solidFill>
                          <a:effectLst/>
                          <a:latin typeface="Myriad Pro" pitchFamily="34" charset="0"/>
                        </a:rPr>
                        <a:t> Elective</a:t>
                      </a:r>
                      <a:endParaRPr kumimoji="0" lang="en-US" sz="2000" b="1" i="0" u="none" strike="noStrike" cap="none" normalizeH="0" baseline="0" dirty="0" smtClean="0">
                        <a:ln>
                          <a:noFill/>
                        </a:ln>
                        <a:solidFill>
                          <a:srgbClr val="3B0050"/>
                        </a:solidFill>
                        <a:effectLst/>
                        <a:latin typeface="Myriad Pro"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Graduation Requirement </a:t>
                      </a:r>
                      <a:r>
                        <a:rPr kumimoji="0" lang="en-US" sz="2000" b="0" i="1" u="none" strike="noStrike" cap="none" normalizeH="0" baseline="0" dirty="0" smtClean="0">
                          <a:ln>
                            <a:noFill/>
                          </a:ln>
                          <a:solidFill>
                            <a:schemeClr val="accent5">
                              <a:lumMod val="10000"/>
                            </a:schemeClr>
                          </a:solidFill>
                          <a:effectLst/>
                          <a:latin typeface="Myriad Pro" pitchFamily="34" charset="0"/>
                        </a:rPr>
                        <a:t>OR</a:t>
                      </a:r>
                      <a:r>
                        <a:rPr kumimoji="0" lang="en-US" sz="2000" b="0" i="0" u="none" strike="noStrike" cap="none" normalizeH="0" baseline="0" dirty="0" smtClean="0">
                          <a:ln>
                            <a:noFill/>
                          </a:ln>
                          <a:solidFill>
                            <a:schemeClr val="tx1"/>
                          </a:solidFill>
                          <a:effectLst/>
                          <a:latin typeface="Myriad Pro" pitchFamily="34" charset="0"/>
                        </a:rPr>
                        <a:t> Elective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extLst>
                  <a:ext uri="{0D108BD9-81ED-4DB2-BD59-A6C34878D82A}">
                    <a16:rowId xmlns:a16="http://schemas.microsoft.com/office/drawing/2014/main" val="10006"/>
                  </a:ext>
                </a:extLst>
              </a:tr>
              <a:tr h="46082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Theory of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Economics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bl>
          </a:graphicData>
        </a:graphic>
      </p:graphicFrame>
      <p:sp>
        <p:nvSpPr>
          <p:cNvPr id="19" name="Rectangle 18"/>
          <p:cNvSpPr/>
          <p:nvPr/>
        </p:nvSpPr>
        <p:spPr>
          <a:xfrm rot="20821802">
            <a:off x="7964745" y="343953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20" name="Rectangle 19"/>
          <p:cNvSpPr/>
          <p:nvPr/>
        </p:nvSpPr>
        <p:spPr>
          <a:xfrm rot="20821802">
            <a:off x="3096804" y="338618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21" name="Rectangle 20"/>
          <p:cNvSpPr/>
          <p:nvPr/>
        </p:nvSpPr>
        <p:spPr>
          <a:xfrm rot="20821802">
            <a:off x="7964744" y="1557387"/>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22" name="Rectangle 21"/>
          <p:cNvSpPr/>
          <p:nvPr/>
        </p:nvSpPr>
        <p:spPr>
          <a:xfrm rot="20821802">
            <a:off x="7964744" y="201458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23" name="Rectangle 22"/>
          <p:cNvSpPr/>
          <p:nvPr/>
        </p:nvSpPr>
        <p:spPr>
          <a:xfrm rot="20821802">
            <a:off x="7964744" y="2485670"/>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24" name="Rectangle 23"/>
          <p:cNvSpPr/>
          <p:nvPr/>
        </p:nvSpPr>
        <p:spPr>
          <a:xfrm rot="20821802">
            <a:off x="7964743" y="3000483"/>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10" name="Rectangle 9"/>
          <p:cNvSpPr/>
          <p:nvPr/>
        </p:nvSpPr>
        <p:spPr bwMode="auto">
          <a:xfrm>
            <a:off x="280057" y="5320542"/>
            <a:ext cx="8610600" cy="106680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key</a:t>
            </a:r>
          </a:p>
        </p:txBody>
      </p:sp>
      <p:grpSp>
        <p:nvGrpSpPr>
          <p:cNvPr id="25" name="Group 24"/>
          <p:cNvGrpSpPr/>
          <p:nvPr/>
        </p:nvGrpSpPr>
        <p:grpSpPr>
          <a:xfrm>
            <a:off x="1204502" y="5676100"/>
            <a:ext cx="1143000" cy="457200"/>
            <a:chOff x="609600" y="6096000"/>
            <a:chExt cx="1143000" cy="457200"/>
          </a:xfrm>
        </p:grpSpPr>
        <p:sp>
          <p:nvSpPr>
            <p:cNvPr id="11" name="Rounded Rectangle 10"/>
            <p:cNvSpPr/>
            <p:nvPr/>
          </p:nvSpPr>
          <p:spPr bwMode="auto">
            <a:xfrm>
              <a:off x="609600" y="6096000"/>
              <a:ext cx="1143000" cy="45720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4" name="TextBox 13"/>
            <p:cNvSpPr txBox="1"/>
            <p:nvPr/>
          </p:nvSpPr>
          <p:spPr>
            <a:xfrm>
              <a:off x="609600" y="6096000"/>
              <a:ext cx="1143000" cy="400110"/>
            </a:xfrm>
            <a:prstGeom prst="rect">
              <a:avLst/>
            </a:prstGeom>
            <a:noFill/>
          </p:spPr>
          <p:txBody>
            <a:bodyPr wrap="square" rtlCol="0">
              <a:spAutoFit/>
            </a:bodyPr>
            <a:lstStyle/>
            <a:p>
              <a:pPr algn="ctr"/>
              <a:r>
                <a:rPr lang="en-US" b="1" dirty="0" smtClean="0">
                  <a:solidFill>
                    <a:srgbClr val="3B0050"/>
                  </a:solidFill>
                </a:rPr>
                <a:t>HL</a:t>
              </a:r>
              <a:endParaRPr lang="en-US" b="1" dirty="0">
                <a:solidFill>
                  <a:srgbClr val="3B0050"/>
                </a:solidFill>
              </a:endParaRPr>
            </a:p>
          </p:txBody>
        </p:sp>
      </p:grpSp>
      <p:grpSp>
        <p:nvGrpSpPr>
          <p:cNvPr id="26" name="Group 25"/>
          <p:cNvGrpSpPr/>
          <p:nvPr/>
        </p:nvGrpSpPr>
        <p:grpSpPr>
          <a:xfrm>
            <a:off x="3842565" y="5676100"/>
            <a:ext cx="1143000" cy="457200"/>
            <a:chOff x="3581400" y="6096000"/>
            <a:chExt cx="1143000" cy="457200"/>
          </a:xfrm>
        </p:grpSpPr>
        <p:sp>
          <p:nvSpPr>
            <p:cNvPr id="12" name="Rounded Rectangle 11"/>
            <p:cNvSpPr/>
            <p:nvPr/>
          </p:nvSpPr>
          <p:spPr bwMode="auto">
            <a:xfrm>
              <a:off x="3581400" y="6096000"/>
              <a:ext cx="1143000" cy="4572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5" name="TextBox 14"/>
            <p:cNvSpPr txBox="1"/>
            <p:nvPr/>
          </p:nvSpPr>
          <p:spPr>
            <a:xfrm>
              <a:off x="3581400" y="6096000"/>
              <a:ext cx="1143000" cy="400110"/>
            </a:xfrm>
            <a:prstGeom prst="rect">
              <a:avLst/>
            </a:prstGeom>
            <a:noFill/>
          </p:spPr>
          <p:txBody>
            <a:bodyPr wrap="square" rtlCol="0">
              <a:spAutoFit/>
            </a:bodyPr>
            <a:lstStyle/>
            <a:p>
              <a:pPr algn="ctr"/>
              <a:r>
                <a:rPr lang="en-US" b="1" dirty="0" smtClean="0">
                  <a:solidFill>
                    <a:srgbClr val="3B0050"/>
                  </a:solidFill>
                </a:rPr>
                <a:t>SL</a:t>
              </a:r>
              <a:endParaRPr lang="en-US" b="1" dirty="0">
                <a:solidFill>
                  <a:srgbClr val="3B0050"/>
                </a:solidFill>
              </a:endParaRPr>
            </a:p>
          </p:txBody>
        </p:sp>
      </p:grpSp>
      <p:grpSp>
        <p:nvGrpSpPr>
          <p:cNvPr id="28" name="Group 27"/>
          <p:cNvGrpSpPr/>
          <p:nvPr/>
        </p:nvGrpSpPr>
        <p:grpSpPr>
          <a:xfrm>
            <a:off x="6480628" y="5647555"/>
            <a:ext cx="1143001" cy="457200"/>
            <a:chOff x="9372599" y="5562600"/>
            <a:chExt cx="1143001" cy="457200"/>
          </a:xfrm>
        </p:grpSpPr>
        <p:sp>
          <p:nvSpPr>
            <p:cNvPr id="13" name="Rounded Rectangle 12"/>
            <p:cNvSpPr/>
            <p:nvPr/>
          </p:nvSpPr>
          <p:spPr bwMode="auto">
            <a:xfrm>
              <a:off x="9372600" y="5562600"/>
              <a:ext cx="1143000" cy="457200"/>
            </a:xfrm>
            <a:prstGeom prst="roundRect">
              <a:avLst/>
            </a:prstGeom>
            <a:solidFill>
              <a:srgbClr val="EC9F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6" name="TextBox 15"/>
            <p:cNvSpPr txBox="1"/>
            <p:nvPr/>
          </p:nvSpPr>
          <p:spPr>
            <a:xfrm>
              <a:off x="9372599" y="5562600"/>
              <a:ext cx="1143000" cy="400110"/>
            </a:xfrm>
            <a:prstGeom prst="rect">
              <a:avLst/>
            </a:prstGeom>
            <a:noFill/>
          </p:spPr>
          <p:txBody>
            <a:bodyPr wrap="square" rtlCol="0">
              <a:spAutoFit/>
            </a:bodyPr>
            <a:lstStyle/>
            <a:p>
              <a:pPr algn="ctr"/>
              <a:r>
                <a:rPr lang="en-US" b="1" dirty="0" smtClean="0">
                  <a:solidFill>
                    <a:srgbClr val="3B0050"/>
                  </a:solidFill>
                </a:rPr>
                <a:t>Other</a:t>
              </a:r>
              <a:endParaRPr lang="en-US" b="1" dirty="0">
                <a:solidFill>
                  <a:srgbClr val="3B0050"/>
                </a:solidFill>
              </a:endParaRPr>
            </a:p>
          </p:txBody>
        </p:sp>
      </p:gr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535428629"/>
              </p:ext>
            </p:extLst>
          </p:nvPr>
        </p:nvGraphicFramePr>
        <p:xfrm>
          <a:off x="314528" y="1295400"/>
          <a:ext cx="8534401" cy="4263576"/>
        </p:xfrm>
        <a:graphic>
          <a:graphicData uri="http://schemas.openxmlformats.org/drawingml/2006/table">
            <a:tbl>
              <a:tblPr>
                <a:effectLst>
                  <a:reflection blurRad="6350" stA="52000" endA="300" endPos="35000" dir="5400000" sy="-100000" algn="bl" rotWithShape="0"/>
                </a:effectLst>
              </a:tblPr>
              <a:tblGrid>
                <a:gridCol w="1907691">
                  <a:extLst>
                    <a:ext uri="{9D8B030D-6E8A-4147-A177-3AD203B41FA5}">
                      <a16:colId xmlns:a16="http://schemas.microsoft.com/office/drawing/2014/main" val="20000"/>
                    </a:ext>
                  </a:extLst>
                </a:gridCol>
                <a:gridCol w="1907691">
                  <a:extLst>
                    <a:ext uri="{9D8B030D-6E8A-4147-A177-3AD203B41FA5}">
                      <a16:colId xmlns:a16="http://schemas.microsoft.com/office/drawing/2014/main" val="20001"/>
                    </a:ext>
                  </a:extLst>
                </a:gridCol>
                <a:gridCol w="602427">
                  <a:extLst>
                    <a:ext uri="{9D8B030D-6E8A-4147-A177-3AD203B41FA5}">
                      <a16:colId xmlns:a16="http://schemas.microsoft.com/office/drawing/2014/main" val="20002"/>
                    </a:ext>
                  </a:extLst>
                </a:gridCol>
                <a:gridCol w="2058296">
                  <a:extLst>
                    <a:ext uri="{9D8B030D-6E8A-4147-A177-3AD203B41FA5}">
                      <a16:colId xmlns:a16="http://schemas.microsoft.com/office/drawing/2014/main" val="20003"/>
                    </a:ext>
                  </a:extLst>
                </a:gridCol>
                <a:gridCol w="2058296">
                  <a:extLst>
                    <a:ext uri="{9D8B030D-6E8A-4147-A177-3AD203B41FA5}">
                      <a16:colId xmlns:a16="http://schemas.microsoft.com/office/drawing/2014/main" val="20004"/>
                    </a:ext>
                  </a:extLst>
                </a:gridCol>
              </a:tblGrid>
              <a:tr h="79758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JUNIORS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1" i="0" u="none" strike="noStrike" cap="none" normalizeH="0" baseline="0" dirty="0" smtClean="0">
                        <a:ln>
                          <a:noFill/>
                        </a:ln>
                        <a:solidFill>
                          <a:schemeClr val="accent2">
                            <a:lumMod val="60000"/>
                            <a:lumOff val="40000"/>
                          </a:schemeClr>
                        </a:solidFill>
                        <a:effectLst/>
                        <a:latin typeface="Myriad Pro"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SENIORS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extLst>
                  <a:ext uri="{0D108BD9-81ED-4DB2-BD59-A6C34878D82A}">
                    <a16:rowId xmlns:a16="http://schemas.microsoft.com/office/drawing/2014/main" val="10000"/>
                  </a:ext>
                </a:extLst>
              </a:tr>
              <a:tr h="460826">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AP Calculus AB/BC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hMerge="1">
                  <a:txBody>
                    <a:bodyPr/>
                    <a:lstStyle/>
                    <a:p>
                      <a:endParaRPr lang="en-US"/>
                    </a:p>
                  </a:txBody>
                  <a:tcPr/>
                </a:tc>
                <a:tc rowSpan="6">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Mathematics 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1"/>
                  </a:ext>
                </a:extLst>
              </a:tr>
              <a:tr h="460826">
                <a:tc gridSpan="2"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v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6</a:t>
                      </a:r>
                      <a:r>
                        <a:rPr kumimoji="0" lang="en-US" sz="2000" b="1" i="0" u="none" strike="noStrike" cap="none" normalizeH="0" baseline="30000" dirty="0" smtClean="0">
                          <a:ln>
                            <a:noFill/>
                          </a:ln>
                          <a:solidFill>
                            <a:srgbClr val="3B0050"/>
                          </a:solidFill>
                          <a:effectLst/>
                          <a:latin typeface="Myriad Pro" pitchFamily="34" charset="0"/>
                        </a:rPr>
                        <a:t>th</a:t>
                      </a:r>
                      <a:r>
                        <a:rPr kumimoji="0" lang="en-US" sz="2000" b="1" i="0" u="none" strike="noStrike" cap="none" normalizeH="0" baseline="0" dirty="0" smtClean="0">
                          <a:ln>
                            <a:noFill/>
                          </a:ln>
                          <a:solidFill>
                            <a:srgbClr val="3B0050"/>
                          </a:solidFill>
                          <a:effectLst/>
                          <a:latin typeface="Myriad Pro" pitchFamily="34" charset="0"/>
                        </a:rPr>
                        <a:t> Subject: IB Physics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2"/>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History of Americas/</a:t>
                      </a:r>
                      <a:r>
                        <a:rPr kumimoji="0" lang="en-US" sz="2000" b="1" i="0" u="none" strike="noStrike" cap="none" normalizeH="0" baseline="0" dirty="0" err="1" smtClean="0">
                          <a:ln>
                            <a:noFill/>
                          </a:ln>
                          <a:solidFill>
                            <a:srgbClr val="3B0050"/>
                          </a:solidFill>
                          <a:effectLst/>
                          <a:latin typeface="Myriad Pro" pitchFamily="34" charset="0"/>
                        </a:rPr>
                        <a:t>APUSHistory</a:t>
                      </a:r>
                      <a:endParaRPr kumimoji="0" lang="en-US" sz="2000" b="1" i="0" u="none" strike="noStrike" cap="none" normalizeH="0" baseline="0" dirty="0" smtClean="0">
                        <a:ln>
                          <a:noFill/>
                        </a:ln>
                        <a:solidFill>
                          <a:srgbClr val="3B0050"/>
                        </a:solidFill>
                        <a:effectLst/>
                        <a:latin typeface="Myriad Pro"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20</a:t>
                      </a:r>
                      <a:r>
                        <a:rPr kumimoji="0" lang="en-US" sz="2000" b="1" i="0" u="none" strike="noStrike" cap="none" normalizeH="0" baseline="30000" dirty="0" smtClean="0">
                          <a:ln>
                            <a:noFill/>
                          </a:ln>
                          <a:solidFill>
                            <a:srgbClr val="3B0050"/>
                          </a:solidFill>
                          <a:effectLst/>
                          <a:latin typeface="Myriad Pro" pitchFamily="34" charset="0"/>
                        </a:rPr>
                        <a:t>th</a:t>
                      </a:r>
                      <a:r>
                        <a:rPr kumimoji="0" lang="en-US" sz="2000" b="1" i="0" u="none" strike="noStrike" cap="none" normalizeH="0" baseline="0" dirty="0" smtClean="0">
                          <a:ln>
                            <a:noFill/>
                          </a:ln>
                          <a:solidFill>
                            <a:srgbClr val="3B0050"/>
                          </a:solidFill>
                          <a:effectLst/>
                          <a:latin typeface="Myriad Pro" pitchFamily="34" charset="0"/>
                        </a:rPr>
                        <a:t> Century Topics 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3"/>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English HL Year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English HL Year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4"/>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Chemistry 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Graduation Requirement </a:t>
                      </a:r>
                      <a:r>
                        <a:rPr kumimoji="0" lang="en-US" sz="2000" b="0" i="1" u="none" strike="noStrike" cap="none" normalizeH="0" baseline="0" dirty="0" smtClean="0">
                          <a:ln>
                            <a:noFill/>
                          </a:ln>
                          <a:solidFill>
                            <a:schemeClr val="accent5">
                              <a:lumMod val="10000"/>
                            </a:schemeClr>
                          </a:solidFill>
                          <a:effectLst/>
                          <a:latin typeface="Myriad Pro" pitchFamily="34" charset="0"/>
                        </a:rPr>
                        <a:t>OR</a:t>
                      </a:r>
                      <a:r>
                        <a:rPr kumimoji="0" lang="en-US" sz="2000" b="0" i="0" u="none" strike="noStrike" cap="none" normalizeH="0" baseline="0" dirty="0" smtClean="0">
                          <a:ln>
                            <a:noFill/>
                          </a:ln>
                          <a:solidFill>
                            <a:schemeClr val="tx1"/>
                          </a:solidFill>
                          <a:effectLst/>
                          <a:latin typeface="Myriad Pro" pitchFamily="34" charset="0"/>
                        </a:rPr>
                        <a:t> Elective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extLst>
                  <a:ext uri="{0D108BD9-81ED-4DB2-BD59-A6C34878D82A}">
                    <a16:rowId xmlns:a16="http://schemas.microsoft.com/office/drawing/2014/main" val="10005"/>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Spanish IV or AP Spanish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Spanish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6"/>
                  </a:ext>
                </a:extLst>
              </a:tr>
              <a:tr h="46082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Theory of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Economics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bl>
          </a:graphicData>
        </a:graphic>
      </p:graphicFrame>
      <p:sp>
        <p:nvSpPr>
          <p:cNvPr id="22" name="Rectangle 21"/>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normAutofit fontScale="850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Typical Heavy</a:t>
            </a:r>
            <a:r>
              <a:rPr kumimoji="0" lang="en-US" sz="4400" b="1" i="0" u="none" strike="noStrike" cap="none" normalizeH="0" dirty="0" smtClean="0">
                <a:ln>
                  <a:noFill/>
                </a:ln>
                <a:solidFill>
                  <a:schemeClr val="tx1"/>
                </a:solidFill>
                <a:effectLst>
                  <a:outerShdw blurRad="38100" dist="38100" dir="2700000" algn="tl">
                    <a:srgbClr val="000000">
                      <a:alpha val="43137"/>
                    </a:srgbClr>
                  </a:outerShdw>
                </a:effectLst>
                <a:latin typeface="Myriad Pro" pitchFamily="34" charset="0"/>
              </a:rPr>
              <a:t> Math/Humanities Combo</a:t>
            </a:r>
            <a:endPar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endParaRPr>
          </a:p>
        </p:txBody>
      </p:sp>
      <p:sp>
        <p:nvSpPr>
          <p:cNvPr id="4" name="Rectangle 3"/>
          <p:cNvSpPr/>
          <p:nvPr/>
        </p:nvSpPr>
        <p:spPr>
          <a:xfrm rot="20821802">
            <a:off x="3244681" y="4137166"/>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5" name="Rectangle 4"/>
          <p:cNvSpPr/>
          <p:nvPr/>
        </p:nvSpPr>
        <p:spPr>
          <a:xfrm rot="20821802">
            <a:off x="8037316" y="20174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6" name="Rectangle 5"/>
          <p:cNvSpPr/>
          <p:nvPr/>
        </p:nvSpPr>
        <p:spPr>
          <a:xfrm rot="20821802">
            <a:off x="8037316" y="24746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7" name="Rectangle 6"/>
          <p:cNvSpPr/>
          <p:nvPr/>
        </p:nvSpPr>
        <p:spPr>
          <a:xfrm rot="20821802">
            <a:off x="8037316" y="29318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8" name="Rectangle 7"/>
          <p:cNvSpPr/>
          <p:nvPr/>
        </p:nvSpPr>
        <p:spPr>
          <a:xfrm rot="20821802">
            <a:off x="8037316" y="33890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9" name="Rectangle 8"/>
          <p:cNvSpPr/>
          <p:nvPr/>
        </p:nvSpPr>
        <p:spPr>
          <a:xfrm rot="20821802">
            <a:off x="8037316" y="45320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10" name="Rectangle 9"/>
          <p:cNvSpPr/>
          <p:nvPr/>
        </p:nvSpPr>
        <p:spPr bwMode="auto">
          <a:xfrm>
            <a:off x="314528" y="5799190"/>
            <a:ext cx="8610600" cy="91440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key</a:t>
            </a:r>
          </a:p>
        </p:txBody>
      </p:sp>
      <p:sp>
        <p:nvSpPr>
          <p:cNvPr id="11" name="Rounded Rectangle 10"/>
          <p:cNvSpPr/>
          <p:nvPr/>
        </p:nvSpPr>
        <p:spPr bwMode="auto">
          <a:xfrm>
            <a:off x="965200" y="6086565"/>
            <a:ext cx="1143000" cy="45720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2" name="TextBox 11"/>
          <p:cNvSpPr txBox="1"/>
          <p:nvPr/>
        </p:nvSpPr>
        <p:spPr>
          <a:xfrm>
            <a:off x="950452" y="6081649"/>
            <a:ext cx="1143000" cy="400110"/>
          </a:xfrm>
          <a:prstGeom prst="rect">
            <a:avLst/>
          </a:prstGeom>
          <a:noFill/>
        </p:spPr>
        <p:txBody>
          <a:bodyPr wrap="square" rtlCol="0">
            <a:spAutoFit/>
          </a:bodyPr>
          <a:lstStyle/>
          <a:p>
            <a:pPr algn="ctr"/>
            <a:r>
              <a:rPr lang="en-US" b="1" dirty="0" smtClean="0">
                <a:solidFill>
                  <a:srgbClr val="3B0050"/>
                </a:solidFill>
              </a:rPr>
              <a:t>HL</a:t>
            </a:r>
            <a:endParaRPr lang="en-US" b="1" dirty="0">
              <a:solidFill>
                <a:srgbClr val="3B0050"/>
              </a:solidFill>
            </a:endParaRPr>
          </a:p>
        </p:txBody>
      </p:sp>
      <p:grpSp>
        <p:nvGrpSpPr>
          <p:cNvPr id="2" name="Group 12"/>
          <p:cNvGrpSpPr/>
          <p:nvPr/>
        </p:nvGrpSpPr>
        <p:grpSpPr>
          <a:xfrm>
            <a:off x="3759200" y="6115110"/>
            <a:ext cx="1143000" cy="457200"/>
            <a:chOff x="3581400" y="6096000"/>
            <a:chExt cx="1143000" cy="457200"/>
          </a:xfrm>
        </p:grpSpPr>
        <p:sp>
          <p:nvSpPr>
            <p:cNvPr id="14" name="Rounded Rectangle 13"/>
            <p:cNvSpPr/>
            <p:nvPr/>
          </p:nvSpPr>
          <p:spPr bwMode="auto">
            <a:xfrm>
              <a:off x="3581400" y="6096000"/>
              <a:ext cx="1143000" cy="4572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5" name="TextBox 14"/>
            <p:cNvSpPr txBox="1"/>
            <p:nvPr/>
          </p:nvSpPr>
          <p:spPr>
            <a:xfrm>
              <a:off x="3581400" y="6096000"/>
              <a:ext cx="1143000" cy="400110"/>
            </a:xfrm>
            <a:prstGeom prst="rect">
              <a:avLst/>
            </a:prstGeom>
            <a:noFill/>
          </p:spPr>
          <p:txBody>
            <a:bodyPr wrap="square" rtlCol="0">
              <a:spAutoFit/>
            </a:bodyPr>
            <a:lstStyle/>
            <a:p>
              <a:pPr algn="ctr"/>
              <a:r>
                <a:rPr lang="en-US" b="1" dirty="0" smtClean="0">
                  <a:solidFill>
                    <a:srgbClr val="3B0050"/>
                  </a:solidFill>
                </a:rPr>
                <a:t>SL</a:t>
              </a:r>
              <a:endParaRPr lang="en-US" b="1" dirty="0">
                <a:solidFill>
                  <a:srgbClr val="3B0050"/>
                </a:solidFill>
              </a:endParaRPr>
            </a:p>
          </p:txBody>
        </p:sp>
      </p:grpSp>
      <p:grpSp>
        <p:nvGrpSpPr>
          <p:cNvPr id="3" name="Group 17"/>
          <p:cNvGrpSpPr/>
          <p:nvPr/>
        </p:nvGrpSpPr>
        <p:grpSpPr>
          <a:xfrm>
            <a:off x="6477000" y="6130108"/>
            <a:ext cx="1143000" cy="457200"/>
            <a:chOff x="9372600" y="5562600"/>
            <a:chExt cx="1143000" cy="457200"/>
          </a:xfrm>
        </p:grpSpPr>
        <p:sp>
          <p:nvSpPr>
            <p:cNvPr id="19" name="Rounded Rectangle 18"/>
            <p:cNvSpPr/>
            <p:nvPr/>
          </p:nvSpPr>
          <p:spPr bwMode="auto">
            <a:xfrm>
              <a:off x="9372600" y="5562600"/>
              <a:ext cx="1143000" cy="457200"/>
            </a:xfrm>
            <a:prstGeom prst="roundRect">
              <a:avLst/>
            </a:prstGeom>
            <a:solidFill>
              <a:srgbClr val="EC9F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20" name="TextBox 19"/>
            <p:cNvSpPr txBox="1"/>
            <p:nvPr/>
          </p:nvSpPr>
          <p:spPr>
            <a:xfrm>
              <a:off x="9372600" y="5562600"/>
              <a:ext cx="1143000" cy="400110"/>
            </a:xfrm>
            <a:prstGeom prst="rect">
              <a:avLst/>
            </a:prstGeom>
            <a:noFill/>
          </p:spPr>
          <p:txBody>
            <a:bodyPr wrap="square" rtlCol="0">
              <a:spAutoFit/>
            </a:bodyPr>
            <a:lstStyle/>
            <a:p>
              <a:pPr algn="ctr"/>
              <a:r>
                <a:rPr lang="en-US" b="1" dirty="0" smtClean="0">
                  <a:solidFill>
                    <a:srgbClr val="3B0050"/>
                  </a:solidFill>
                </a:rPr>
                <a:t>Other</a:t>
              </a:r>
              <a:endParaRPr lang="en-US" b="1" dirty="0">
                <a:solidFill>
                  <a:srgbClr val="3B0050"/>
                </a:solidFill>
              </a:endParaRPr>
            </a:p>
          </p:txBody>
        </p:sp>
      </p:gr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883413829"/>
              </p:ext>
            </p:extLst>
          </p:nvPr>
        </p:nvGraphicFramePr>
        <p:xfrm>
          <a:off x="314528" y="1295400"/>
          <a:ext cx="8534401" cy="4263576"/>
        </p:xfrm>
        <a:graphic>
          <a:graphicData uri="http://schemas.openxmlformats.org/drawingml/2006/table">
            <a:tbl>
              <a:tblPr>
                <a:effectLst>
                  <a:reflection blurRad="6350" stA="52000" endA="300" endPos="35000" dir="5400000" sy="-100000" algn="bl" rotWithShape="0"/>
                </a:effectLst>
              </a:tblPr>
              <a:tblGrid>
                <a:gridCol w="1907691">
                  <a:extLst>
                    <a:ext uri="{9D8B030D-6E8A-4147-A177-3AD203B41FA5}">
                      <a16:colId xmlns:a16="http://schemas.microsoft.com/office/drawing/2014/main" val="20000"/>
                    </a:ext>
                  </a:extLst>
                </a:gridCol>
                <a:gridCol w="1907691">
                  <a:extLst>
                    <a:ext uri="{9D8B030D-6E8A-4147-A177-3AD203B41FA5}">
                      <a16:colId xmlns:a16="http://schemas.microsoft.com/office/drawing/2014/main" val="20001"/>
                    </a:ext>
                  </a:extLst>
                </a:gridCol>
                <a:gridCol w="602427">
                  <a:extLst>
                    <a:ext uri="{9D8B030D-6E8A-4147-A177-3AD203B41FA5}">
                      <a16:colId xmlns:a16="http://schemas.microsoft.com/office/drawing/2014/main" val="20002"/>
                    </a:ext>
                  </a:extLst>
                </a:gridCol>
                <a:gridCol w="2058296">
                  <a:extLst>
                    <a:ext uri="{9D8B030D-6E8A-4147-A177-3AD203B41FA5}">
                      <a16:colId xmlns:a16="http://schemas.microsoft.com/office/drawing/2014/main" val="20003"/>
                    </a:ext>
                  </a:extLst>
                </a:gridCol>
                <a:gridCol w="2058296">
                  <a:extLst>
                    <a:ext uri="{9D8B030D-6E8A-4147-A177-3AD203B41FA5}">
                      <a16:colId xmlns:a16="http://schemas.microsoft.com/office/drawing/2014/main" val="20004"/>
                    </a:ext>
                  </a:extLst>
                </a:gridCol>
              </a:tblGrid>
              <a:tr h="797580">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JUNIORS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800" b="1" i="0" u="none" strike="noStrike" cap="none" normalizeH="0" baseline="0" dirty="0" smtClean="0">
                        <a:ln>
                          <a:noFill/>
                        </a:ln>
                        <a:solidFill>
                          <a:schemeClr val="accent2">
                            <a:lumMod val="60000"/>
                            <a:lumOff val="40000"/>
                          </a:schemeClr>
                        </a:solidFill>
                        <a:effectLst/>
                        <a:latin typeface="Myriad Pro"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accent2">
                              <a:lumMod val="60000"/>
                              <a:lumOff val="40000"/>
                            </a:schemeClr>
                          </a:solidFill>
                          <a:effectLst/>
                          <a:latin typeface="Myriad Pro" pitchFamily="34" charset="0"/>
                        </a:rPr>
                        <a:t>SENIORS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hMerge="1">
                  <a:txBody>
                    <a:bodyPr/>
                    <a:lstStyle/>
                    <a:p>
                      <a:endParaRPr lang="en-US"/>
                    </a:p>
                  </a:txBody>
                  <a:tcPr/>
                </a:tc>
                <a:extLst>
                  <a:ext uri="{0D108BD9-81ED-4DB2-BD59-A6C34878D82A}">
                    <a16:rowId xmlns:a16="http://schemas.microsoft.com/office/drawing/2014/main" val="10000"/>
                  </a:ext>
                </a:extLst>
              </a:tr>
              <a:tr h="460826">
                <a:tc rowSpan="2"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AP Calculus AB/BC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2" hMerge="1">
                  <a:txBody>
                    <a:bodyPr/>
                    <a:lstStyle/>
                    <a:p>
                      <a:endParaRPr lang="en-US"/>
                    </a:p>
                  </a:txBody>
                  <a:tcPr/>
                </a:tc>
                <a:tc rowSpan="6">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Mathematics 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1"/>
                  </a:ext>
                </a:extLst>
              </a:tr>
              <a:tr h="460826">
                <a:tc gridSpan="2" vMerge="1">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v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6</a:t>
                      </a:r>
                      <a:r>
                        <a:rPr kumimoji="0" lang="en-US" sz="2000" b="1" i="0" u="none" strike="noStrike" cap="none" normalizeH="0" baseline="30000" dirty="0" smtClean="0">
                          <a:ln>
                            <a:noFill/>
                          </a:ln>
                          <a:solidFill>
                            <a:srgbClr val="3B0050"/>
                          </a:solidFill>
                          <a:effectLst/>
                          <a:latin typeface="Myriad Pro" pitchFamily="34" charset="0"/>
                        </a:rPr>
                        <a:t>th</a:t>
                      </a:r>
                      <a:r>
                        <a:rPr kumimoji="0" lang="en-US" sz="2000" b="1" i="0" u="none" strike="noStrike" cap="none" normalizeH="0" baseline="0" dirty="0" smtClean="0">
                          <a:ln>
                            <a:noFill/>
                          </a:ln>
                          <a:solidFill>
                            <a:srgbClr val="3B0050"/>
                          </a:solidFill>
                          <a:effectLst/>
                          <a:latin typeface="Myriad Pro" pitchFamily="34" charset="0"/>
                        </a:rPr>
                        <a:t> Subject: IB Chemistry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2"/>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History of Americas/APUS 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20</a:t>
                      </a:r>
                      <a:r>
                        <a:rPr kumimoji="0" lang="en-US" sz="2000" b="1" i="0" u="none" strike="noStrike" cap="none" normalizeH="0" baseline="30000" dirty="0" smtClean="0">
                          <a:ln>
                            <a:noFill/>
                          </a:ln>
                          <a:solidFill>
                            <a:srgbClr val="3B0050"/>
                          </a:solidFill>
                          <a:effectLst/>
                          <a:latin typeface="Myriad Pro" pitchFamily="34" charset="0"/>
                        </a:rPr>
                        <a:t>th</a:t>
                      </a:r>
                      <a:r>
                        <a:rPr kumimoji="0" lang="en-US" sz="2000" b="1" i="0" u="none" strike="noStrike" cap="none" normalizeH="0" baseline="0" dirty="0" smtClean="0">
                          <a:ln>
                            <a:noFill/>
                          </a:ln>
                          <a:solidFill>
                            <a:srgbClr val="3B0050"/>
                          </a:solidFill>
                          <a:effectLst/>
                          <a:latin typeface="Myriad Pro" pitchFamily="34" charset="0"/>
                        </a:rPr>
                        <a:t> Century Topics 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3"/>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AP Language Composition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English Land &amp; Lit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Biology HL Year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Biology HL Year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extLst>
                  <a:ext uri="{0D108BD9-81ED-4DB2-BD59-A6C34878D82A}">
                    <a16:rowId xmlns:a16="http://schemas.microsoft.com/office/drawing/2014/main" val="10005"/>
                  </a:ext>
                </a:extLst>
              </a:tr>
              <a:tr h="460826">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Spanish IV or AP Spanish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hMerge="1">
                  <a:txBody>
                    <a:bodyPr/>
                    <a:lstStyle/>
                    <a:p>
                      <a:endParaRPr lang="en-US"/>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E7E1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rgbClr val="3B0050"/>
                          </a:solidFill>
                          <a:effectLst/>
                          <a:latin typeface="Myriad Pro" pitchFamily="34" charset="0"/>
                        </a:rPr>
                        <a:t>IB Spanish 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6"/>
                  </a:ext>
                </a:extLst>
              </a:tr>
              <a:tr h="46082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Theory of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endParaRPr kumimoji="0" lang="en-US" sz="1600" b="0" i="0" u="none" strike="noStrike" cap="none" normalizeH="0" baseline="0" dirty="0" smtClean="0">
                        <a:ln>
                          <a:noFill/>
                        </a:ln>
                        <a:solidFill>
                          <a:schemeClr val="tx1"/>
                        </a:solidFill>
                        <a:effectLst/>
                        <a:latin typeface="Myriad Pro"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Myriad Pro" pitchFamily="34" charset="0"/>
                        </a:rPr>
                        <a:t>Economics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7"/>
                  </a:ext>
                </a:extLst>
              </a:tr>
            </a:tbl>
          </a:graphicData>
        </a:graphic>
      </p:graphicFrame>
      <p:sp>
        <p:nvSpPr>
          <p:cNvPr id="22" name="Rectangle 21"/>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normAutofit fontScale="92500"/>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Typical Heavy</a:t>
            </a:r>
            <a:r>
              <a:rPr kumimoji="0" lang="en-US" sz="4400" b="1" i="0" u="none" strike="noStrike" cap="none" normalizeH="0" dirty="0" smtClean="0">
                <a:ln>
                  <a:noFill/>
                </a:ln>
                <a:solidFill>
                  <a:schemeClr val="tx1"/>
                </a:solidFill>
                <a:effectLst>
                  <a:outerShdw blurRad="38100" dist="38100" dir="2700000" algn="tl">
                    <a:srgbClr val="000000">
                      <a:alpha val="43137"/>
                    </a:srgbClr>
                  </a:outerShdw>
                </a:effectLst>
                <a:latin typeface="Myriad Pro" pitchFamily="34" charset="0"/>
              </a:rPr>
              <a:t> Math/Science</a:t>
            </a: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 Schedule</a:t>
            </a:r>
          </a:p>
        </p:txBody>
      </p:sp>
      <p:sp>
        <p:nvSpPr>
          <p:cNvPr id="4" name="Rectangle 3"/>
          <p:cNvSpPr/>
          <p:nvPr/>
        </p:nvSpPr>
        <p:spPr>
          <a:xfrm rot="20821802">
            <a:off x="8037316" y="3922449"/>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5" name="Rectangle 4"/>
          <p:cNvSpPr/>
          <p:nvPr/>
        </p:nvSpPr>
        <p:spPr>
          <a:xfrm rot="20821802">
            <a:off x="8037316" y="20174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6" name="Rectangle 5"/>
          <p:cNvSpPr/>
          <p:nvPr/>
        </p:nvSpPr>
        <p:spPr>
          <a:xfrm rot="20821802">
            <a:off x="8037316" y="24746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7" name="Rectangle 6"/>
          <p:cNvSpPr/>
          <p:nvPr/>
        </p:nvSpPr>
        <p:spPr>
          <a:xfrm rot="20821802">
            <a:off x="8037316" y="29318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8" name="Rectangle 7"/>
          <p:cNvSpPr/>
          <p:nvPr/>
        </p:nvSpPr>
        <p:spPr>
          <a:xfrm rot="20821802">
            <a:off x="8037316" y="33890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9" name="Rectangle 8"/>
          <p:cNvSpPr/>
          <p:nvPr/>
        </p:nvSpPr>
        <p:spPr>
          <a:xfrm rot="20821802">
            <a:off x="8037317" y="4379648"/>
            <a:ext cx="1061509" cy="523220"/>
          </a:xfrm>
          <a:prstGeom prst="rect">
            <a:avLst/>
          </a:prstGeom>
        </p:spPr>
        <p:txBody>
          <a:bodyPr wrap="none">
            <a:spAutoFit/>
          </a:bodyPr>
          <a:lstStyle/>
          <a:p>
            <a:pPr algn="ctr"/>
            <a:r>
              <a:rPr lang="en-US" sz="2800" b="1" dirty="0" smtClean="0">
                <a:ln w="19050">
                  <a:noFill/>
                  <a:prstDash val="solid"/>
                </a:ln>
                <a:solidFill>
                  <a:srgbClr val="FFFF00"/>
                </a:solidFill>
                <a:effectLst>
                  <a:outerShdw blurRad="50000" dist="50800" dir="7500000" algn="tl">
                    <a:srgbClr val="000000">
                      <a:shade val="5000"/>
                      <a:alpha val="35000"/>
                    </a:srgbClr>
                  </a:outerShdw>
                </a:effectLst>
                <a:latin typeface="Myriad Pro" pitchFamily="34" charset="0"/>
              </a:rPr>
              <a:t>Exam</a:t>
            </a:r>
          </a:p>
        </p:txBody>
      </p:sp>
      <p:sp>
        <p:nvSpPr>
          <p:cNvPr id="10" name="Rectangle 9"/>
          <p:cNvSpPr/>
          <p:nvPr/>
        </p:nvSpPr>
        <p:spPr bwMode="auto">
          <a:xfrm>
            <a:off x="304800" y="5562600"/>
            <a:ext cx="8610600" cy="129540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key</a:t>
            </a:r>
          </a:p>
        </p:txBody>
      </p:sp>
      <p:grpSp>
        <p:nvGrpSpPr>
          <p:cNvPr id="2" name="Group 10"/>
          <p:cNvGrpSpPr/>
          <p:nvPr/>
        </p:nvGrpSpPr>
        <p:grpSpPr>
          <a:xfrm>
            <a:off x="3810000" y="5791200"/>
            <a:ext cx="1143000" cy="457200"/>
            <a:chOff x="3581400" y="6096000"/>
            <a:chExt cx="1143000" cy="457200"/>
          </a:xfrm>
        </p:grpSpPr>
        <p:sp>
          <p:nvSpPr>
            <p:cNvPr id="12" name="Rounded Rectangle 11"/>
            <p:cNvSpPr/>
            <p:nvPr/>
          </p:nvSpPr>
          <p:spPr bwMode="auto">
            <a:xfrm>
              <a:off x="3581400" y="6096000"/>
              <a:ext cx="1143000" cy="457200"/>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3" name="TextBox 12"/>
            <p:cNvSpPr txBox="1"/>
            <p:nvPr/>
          </p:nvSpPr>
          <p:spPr>
            <a:xfrm>
              <a:off x="3581400" y="6096000"/>
              <a:ext cx="1143000" cy="400110"/>
            </a:xfrm>
            <a:prstGeom prst="rect">
              <a:avLst/>
            </a:prstGeom>
            <a:noFill/>
          </p:spPr>
          <p:txBody>
            <a:bodyPr wrap="square" rtlCol="0">
              <a:spAutoFit/>
            </a:bodyPr>
            <a:lstStyle/>
            <a:p>
              <a:pPr algn="ctr"/>
              <a:r>
                <a:rPr lang="en-US" b="1" dirty="0" smtClean="0">
                  <a:solidFill>
                    <a:srgbClr val="3B0050"/>
                  </a:solidFill>
                </a:rPr>
                <a:t>SL</a:t>
              </a:r>
              <a:endParaRPr lang="en-US" b="1" dirty="0">
                <a:solidFill>
                  <a:srgbClr val="3B0050"/>
                </a:solidFill>
              </a:endParaRPr>
            </a:p>
          </p:txBody>
        </p:sp>
      </p:grpSp>
      <p:grpSp>
        <p:nvGrpSpPr>
          <p:cNvPr id="3" name="Group 13"/>
          <p:cNvGrpSpPr/>
          <p:nvPr/>
        </p:nvGrpSpPr>
        <p:grpSpPr>
          <a:xfrm>
            <a:off x="1143000" y="5791200"/>
            <a:ext cx="1143000" cy="457200"/>
            <a:chOff x="609600" y="6096000"/>
            <a:chExt cx="1143000" cy="457200"/>
          </a:xfrm>
        </p:grpSpPr>
        <p:sp>
          <p:nvSpPr>
            <p:cNvPr id="15" name="Rounded Rectangle 14"/>
            <p:cNvSpPr/>
            <p:nvPr/>
          </p:nvSpPr>
          <p:spPr bwMode="auto">
            <a:xfrm>
              <a:off x="609600" y="6096000"/>
              <a:ext cx="1143000" cy="45720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6" name="TextBox 15"/>
            <p:cNvSpPr txBox="1"/>
            <p:nvPr/>
          </p:nvSpPr>
          <p:spPr>
            <a:xfrm>
              <a:off x="609600" y="6096000"/>
              <a:ext cx="1143000" cy="400110"/>
            </a:xfrm>
            <a:prstGeom prst="rect">
              <a:avLst/>
            </a:prstGeom>
            <a:noFill/>
          </p:spPr>
          <p:txBody>
            <a:bodyPr wrap="square" rtlCol="0">
              <a:spAutoFit/>
            </a:bodyPr>
            <a:lstStyle/>
            <a:p>
              <a:pPr algn="ctr"/>
              <a:r>
                <a:rPr lang="en-US" b="1" dirty="0" smtClean="0">
                  <a:solidFill>
                    <a:srgbClr val="3B0050"/>
                  </a:solidFill>
                </a:rPr>
                <a:t>HL</a:t>
              </a:r>
              <a:endParaRPr lang="en-US" b="1" dirty="0">
                <a:solidFill>
                  <a:srgbClr val="3B0050"/>
                </a:solidFill>
              </a:endParaRPr>
            </a:p>
          </p:txBody>
        </p:sp>
      </p:grpSp>
      <p:grpSp>
        <p:nvGrpSpPr>
          <p:cNvPr id="11" name="Group 16"/>
          <p:cNvGrpSpPr/>
          <p:nvPr/>
        </p:nvGrpSpPr>
        <p:grpSpPr>
          <a:xfrm>
            <a:off x="6400800" y="5791200"/>
            <a:ext cx="1143000" cy="457200"/>
            <a:chOff x="9372600" y="5562600"/>
            <a:chExt cx="1143000" cy="457200"/>
          </a:xfrm>
        </p:grpSpPr>
        <p:sp>
          <p:nvSpPr>
            <p:cNvPr id="18" name="Rounded Rectangle 17"/>
            <p:cNvSpPr/>
            <p:nvPr/>
          </p:nvSpPr>
          <p:spPr bwMode="auto">
            <a:xfrm>
              <a:off x="9372600" y="5562600"/>
              <a:ext cx="1143000" cy="457200"/>
            </a:xfrm>
            <a:prstGeom prst="roundRect">
              <a:avLst/>
            </a:prstGeom>
            <a:solidFill>
              <a:srgbClr val="EC9F3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9" name="TextBox 18"/>
            <p:cNvSpPr txBox="1"/>
            <p:nvPr/>
          </p:nvSpPr>
          <p:spPr>
            <a:xfrm>
              <a:off x="9372600" y="5562600"/>
              <a:ext cx="1143000" cy="400110"/>
            </a:xfrm>
            <a:prstGeom prst="rect">
              <a:avLst/>
            </a:prstGeom>
            <a:noFill/>
          </p:spPr>
          <p:txBody>
            <a:bodyPr wrap="square" rtlCol="0">
              <a:spAutoFit/>
            </a:bodyPr>
            <a:lstStyle/>
            <a:p>
              <a:pPr algn="ctr"/>
              <a:r>
                <a:rPr lang="en-US" b="1" dirty="0" smtClean="0">
                  <a:solidFill>
                    <a:srgbClr val="3B0050"/>
                  </a:solidFill>
                </a:rPr>
                <a:t>Other</a:t>
              </a:r>
              <a:endParaRPr lang="en-US" b="1" dirty="0">
                <a:solidFill>
                  <a:srgbClr val="3B0050"/>
                </a:solidFill>
              </a:endParaRPr>
            </a:p>
          </p:txBody>
        </p:sp>
      </p:gr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6" name="TextBox 10"/>
          <p:cNvSpPr txBox="1">
            <a:spLocks noChangeArrowheads="1"/>
          </p:cNvSpPr>
          <p:nvPr/>
        </p:nvSpPr>
        <p:spPr bwMode="auto">
          <a:xfrm>
            <a:off x="194072" y="5486400"/>
            <a:ext cx="8679656" cy="1504538"/>
          </a:xfrm>
          <a:prstGeom prst="round2SameRect">
            <a:avLst>
              <a:gd name="adj1" fmla="val 42550"/>
              <a:gd name="adj2" fmla="val 0"/>
            </a:avLst>
          </a:prstGeom>
          <a:solidFill>
            <a:srgbClr val="CE7E14"/>
          </a:solidFill>
          <a:ln w="28575">
            <a:solidFill>
              <a:schemeClr val="accent5">
                <a:lumMod val="10000"/>
              </a:schemeClr>
            </a:solidFill>
            <a:prstDash val="sysDot"/>
            <a:miter lim="800000"/>
            <a:headEnd/>
            <a:tailEnd/>
          </a:ln>
        </p:spPr>
        <p:txBody>
          <a:bodyPr wrap="square" lIns="64291" tIns="32146" rIns="64291" bIns="182880">
            <a:spAutoFit/>
          </a:bodyPr>
          <a:lstStyle/>
          <a:p>
            <a:pPr algn="ctr"/>
            <a:r>
              <a:rPr lang="en-US" sz="2400" dirty="0">
                <a:solidFill>
                  <a:srgbClr val="FFFF00"/>
                </a:solidFill>
                <a:latin typeface="ArtBrush" pitchFamily="34" charset="0"/>
              </a:rPr>
              <a:t>PLUS: </a:t>
            </a:r>
            <a:r>
              <a:rPr lang="en-US" sz="2400" dirty="0">
                <a:solidFill>
                  <a:schemeClr val="bg2">
                    <a:lumMod val="50000"/>
                  </a:schemeClr>
                </a:solidFill>
                <a:latin typeface="ArtBrush" pitchFamily="34" charset="0"/>
              </a:rPr>
              <a:t> A number of states offer 24 hours of college credit to students who receive the IB Diploma including: </a:t>
            </a:r>
            <a:r>
              <a:rPr lang="en-US" sz="2400" b="1" i="1" dirty="0">
                <a:solidFill>
                  <a:schemeClr val="bg2">
                    <a:lumMod val="50000"/>
                  </a:schemeClr>
                </a:solidFill>
                <a:latin typeface="ArtBrush" pitchFamily="34" charset="0"/>
              </a:rPr>
              <a:t>Georgia, Florida, Texas, &amp; </a:t>
            </a:r>
            <a:r>
              <a:rPr lang="en-US" sz="2400" b="1" i="1" dirty="0" smtClean="0">
                <a:solidFill>
                  <a:schemeClr val="bg2">
                    <a:lumMod val="50000"/>
                  </a:schemeClr>
                </a:solidFill>
                <a:latin typeface="ArtBrush" pitchFamily="34" charset="0"/>
              </a:rPr>
              <a:t>California</a:t>
            </a:r>
            <a:endParaRPr lang="en-US" sz="1700" dirty="0" smtClean="0">
              <a:latin typeface="ArtBrush" pitchFamily="34" charset="0"/>
            </a:endParaRPr>
          </a:p>
        </p:txBody>
      </p:sp>
      <p:sp>
        <p:nvSpPr>
          <p:cNvPr id="20487" name="TextBox 12"/>
          <p:cNvSpPr txBox="1">
            <a:spLocks noChangeArrowheads="1"/>
          </p:cNvSpPr>
          <p:nvPr/>
        </p:nvSpPr>
        <p:spPr bwMode="auto">
          <a:xfrm>
            <a:off x="685800" y="914400"/>
            <a:ext cx="7696200" cy="4727735"/>
          </a:xfrm>
          <a:prstGeom prst="rect">
            <a:avLst/>
          </a:prstGeom>
          <a:noFill/>
          <a:ln w="9525">
            <a:noFill/>
            <a:miter lim="800000"/>
            <a:headEnd/>
            <a:tailEnd/>
          </a:ln>
        </p:spPr>
        <p:txBody>
          <a:bodyPr wrap="square" lIns="64291" tIns="32146" rIns="64291" bIns="32146">
            <a:spAutoFit/>
          </a:bodyPr>
          <a:lstStyle/>
          <a:p>
            <a:pPr algn="ctr"/>
            <a:r>
              <a:rPr lang="en-US" sz="3200" b="1" dirty="0">
                <a:solidFill>
                  <a:schemeClr val="accent5">
                    <a:lumMod val="10000"/>
                  </a:schemeClr>
                </a:solidFill>
                <a:latin typeface="ArtBrush" pitchFamily="34" charset="0"/>
              </a:rPr>
              <a:t>Scores of 4+ (IB scale is 1-7) </a:t>
            </a:r>
            <a:endParaRPr lang="en-US" sz="3200" b="1" dirty="0" smtClean="0">
              <a:solidFill>
                <a:schemeClr val="accent5">
                  <a:lumMod val="10000"/>
                </a:schemeClr>
              </a:solidFill>
              <a:latin typeface="ArtBrush" pitchFamily="34" charset="0"/>
            </a:endParaRPr>
          </a:p>
          <a:p>
            <a:pPr algn="ctr"/>
            <a:r>
              <a:rPr lang="en-US" sz="3200" b="1" dirty="0" smtClean="0">
                <a:solidFill>
                  <a:schemeClr val="accent5">
                    <a:lumMod val="10000"/>
                  </a:schemeClr>
                </a:solidFill>
                <a:latin typeface="ArtBrush" pitchFamily="34" charset="0"/>
              </a:rPr>
              <a:t>can </a:t>
            </a:r>
            <a:r>
              <a:rPr lang="en-US" sz="3200" b="1" dirty="0">
                <a:solidFill>
                  <a:schemeClr val="accent5">
                    <a:lumMod val="10000"/>
                  </a:schemeClr>
                </a:solidFill>
                <a:latin typeface="ArtBrush" pitchFamily="34" charset="0"/>
              </a:rPr>
              <a:t>earn </a:t>
            </a:r>
            <a:r>
              <a:rPr lang="en-US" sz="3200" b="1" dirty="0" smtClean="0">
                <a:solidFill>
                  <a:schemeClr val="accent5">
                    <a:lumMod val="10000"/>
                  </a:schemeClr>
                </a:solidFill>
                <a:latin typeface="ArtBrush" pitchFamily="34" charset="0"/>
              </a:rPr>
              <a:t>credit</a:t>
            </a:r>
          </a:p>
          <a:p>
            <a:pPr algn="ctr"/>
            <a:r>
              <a:rPr lang="en-US" sz="3200" b="1" dirty="0" smtClean="0">
                <a:solidFill>
                  <a:schemeClr val="accent5">
                    <a:lumMod val="10000"/>
                  </a:schemeClr>
                </a:solidFill>
                <a:latin typeface="ArtBrush" pitchFamily="34" charset="0"/>
              </a:rPr>
              <a:t>depending </a:t>
            </a:r>
            <a:r>
              <a:rPr lang="en-US" sz="3200" b="1" dirty="0">
                <a:solidFill>
                  <a:schemeClr val="accent5">
                    <a:lumMod val="10000"/>
                  </a:schemeClr>
                </a:solidFill>
                <a:latin typeface="ArtBrush" pitchFamily="34" charset="0"/>
              </a:rPr>
              <a:t>on </a:t>
            </a:r>
            <a:r>
              <a:rPr lang="en-US" sz="3200" b="1" dirty="0" smtClean="0">
                <a:solidFill>
                  <a:schemeClr val="accent5">
                    <a:lumMod val="10000"/>
                  </a:schemeClr>
                </a:solidFill>
                <a:latin typeface="ArtBrush" pitchFamily="34" charset="0"/>
              </a:rPr>
              <a:t>college/university</a:t>
            </a:r>
          </a:p>
          <a:p>
            <a:pPr eaLnBrk="1" hangingPunct="1">
              <a:spcBef>
                <a:spcPct val="50000"/>
              </a:spcBef>
            </a:pPr>
            <a:r>
              <a:rPr lang="en-US" sz="1800" b="1" dirty="0" smtClean="0">
                <a:solidFill>
                  <a:schemeClr val="accent5">
                    <a:lumMod val="10000"/>
                  </a:schemeClr>
                </a:solidFill>
                <a:latin typeface="Arial" pitchFamily="34" charset="0"/>
                <a:cs typeface="Arial" pitchFamily="34" charset="0"/>
              </a:rPr>
              <a:t>Colleges are looking at the following characteristics when they evaluate candidates for admission to their campus:</a:t>
            </a:r>
          </a:p>
          <a:p>
            <a:pPr marL="800100" lvl="1" indent="-342900" eaLnBrk="1" hangingPunct="1">
              <a:spcBef>
                <a:spcPct val="50000"/>
              </a:spcBef>
              <a:buFont typeface="Wingdings" pitchFamily="2" charset="2"/>
              <a:buChar char="Ø"/>
            </a:pPr>
            <a:r>
              <a:rPr lang="en-US" sz="1600" b="1" dirty="0" smtClean="0">
                <a:solidFill>
                  <a:schemeClr val="accent5">
                    <a:lumMod val="10000"/>
                  </a:schemeClr>
                </a:solidFill>
                <a:latin typeface="Arial" pitchFamily="34" charset="0"/>
                <a:cs typeface="Arial" pitchFamily="34" charset="0"/>
              </a:rPr>
              <a:t>Rigor of coursework undertaken by the prospective candidate</a:t>
            </a:r>
          </a:p>
          <a:p>
            <a:pPr marL="800100" lvl="1" indent="-342900" eaLnBrk="1" hangingPunct="1">
              <a:spcBef>
                <a:spcPct val="50000"/>
              </a:spcBef>
              <a:buFont typeface="Wingdings" pitchFamily="2" charset="2"/>
              <a:buChar char="Ø"/>
            </a:pPr>
            <a:r>
              <a:rPr lang="en-US" sz="1600" b="1" dirty="0" smtClean="0">
                <a:solidFill>
                  <a:schemeClr val="accent5">
                    <a:lumMod val="10000"/>
                  </a:schemeClr>
                </a:solidFill>
                <a:latin typeface="Arial" pitchFamily="34" charset="0"/>
                <a:cs typeface="Arial" pitchFamily="34" charset="0"/>
              </a:rPr>
              <a:t>SAT &amp; ACT Test scores</a:t>
            </a:r>
          </a:p>
          <a:p>
            <a:pPr marL="800100" lvl="1" indent="-342900" eaLnBrk="1" hangingPunct="1">
              <a:spcBef>
                <a:spcPct val="50000"/>
              </a:spcBef>
              <a:buFont typeface="Wingdings" pitchFamily="2" charset="2"/>
              <a:buChar char="Ø"/>
            </a:pPr>
            <a:r>
              <a:rPr lang="en-US" sz="1600" b="1" dirty="0" smtClean="0">
                <a:solidFill>
                  <a:schemeClr val="accent5">
                    <a:lumMod val="10000"/>
                  </a:schemeClr>
                </a:solidFill>
                <a:latin typeface="Arial" pitchFamily="34" charset="0"/>
                <a:cs typeface="Arial" pitchFamily="34" charset="0"/>
              </a:rPr>
              <a:t>GPA*</a:t>
            </a:r>
          </a:p>
          <a:p>
            <a:pPr marL="800100" lvl="1" indent="-342900" eaLnBrk="1" hangingPunct="1">
              <a:spcBef>
                <a:spcPct val="50000"/>
              </a:spcBef>
              <a:buFont typeface="Wingdings" pitchFamily="2" charset="2"/>
              <a:buChar char="Ø"/>
            </a:pPr>
            <a:r>
              <a:rPr lang="en-US" sz="1600" b="1" dirty="0" smtClean="0">
                <a:solidFill>
                  <a:schemeClr val="accent5">
                    <a:lumMod val="10000"/>
                  </a:schemeClr>
                </a:solidFill>
                <a:latin typeface="Arial" pitchFamily="34" charset="0"/>
                <a:cs typeface="Arial" pitchFamily="34" charset="0"/>
              </a:rPr>
              <a:t>Class Rank</a:t>
            </a:r>
          </a:p>
          <a:p>
            <a:pPr marL="800100" lvl="1" indent="-342900" eaLnBrk="1" hangingPunct="1">
              <a:spcBef>
                <a:spcPct val="50000"/>
              </a:spcBef>
              <a:buFont typeface="Wingdings" pitchFamily="2" charset="2"/>
              <a:buChar char="Ø"/>
            </a:pPr>
            <a:r>
              <a:rPr lang="en-US" sz="1600" b="1" dirty="0" smtClean="0">
                <a:solidFill>
                  <a:schemeClr val="accent5">
                    <a:lumMod val="10000"/>
                  </a:schemeClr>
                </a:solidFill>
                <a:latin typeface="Arial" pitchFamily="34" charset="0"/>
                <a:cs typeface="Arial" pitchFamily="34" charset="0"/>
              </a:rPr>
              <a:t>Application Essay</a:t>
            </a:r>
          </a:p>
          <a:p>
            <a:pPr marL="800100" lvl="1" indent="-342900" eaLnBrk="1" hangingPunct="1">
              <a:spcBef>
                <a:spcPct val="50000"/>
              </a:spcBef>
              <a:buFont typeface="Wingdings" pitchFamily="2" charset="2"/>
              <a:buChar char="Ø"/>
            </a:pPr>
            <a:r>
              <a:rPr lang="en-US" sz="1600" b="1" dirty="0" smtClean="0">
                <a:solidFill>
                  <a:schemeClr val="accent5">
                    <a:lumMod val="10000"/>
                  </a:schemeClr>
                </a:solidFill>
                <a:latin typeface="Arial" pitchFamily="34" charset="0"/>
                <a:cs typeface="Arial" pitchFamily="34" charset="0"/>
              </a:rPr>
              <a:t>Work/School Activities</a:t>
            </a:r>
          </a:p>
          <a:p>
            <a:pPr algn="ctr"/>
            <a:endParaRPr lang="en-US" sz="1800" dirty="0">
              <a:solidFill>
                <a:schemeClr val="accent5">
                  <a:lumMod val="10000"/>
                </a:schemeClr>
              </a:solidFill>
              <a:latin typeface="Centabel Book" pitchFamily="2" charset="0"/>
            </a:endParaRPr>
          </a:p>
        </p:txBody>
      </p:sp>
      <p:sp>
        <p:nvSpPr>
          <p:cNvPr id="8" name="Rectangle 7"/>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normAutofit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i="1" dirty="0" smtClean="0">
                <a:solidFill>
                  <a:schemeClr val="accent2"/>
                </a:solidFill>
                <a:effectLst>
                  <a:outerShdw blurRad="38100" dist="38100" dir="2700000" algn="tl">
                    <a:srgbClr val="000000">
                      <a:alpha val="43137"/>
                    </a:srgbClr>
                  </a:outerShdw>
                </a:effectLst>
                <a:latin typeface="Myriad Pro" pitchFamily="34" charset="0"/>
              </a:rPr>
              <a:t>PAYOFF:</a:t>
            </a:r>
            <a:r>
              <a:rPr lang="en-US" sz="4400" b="1" i="1" dirty="0" smtClean="0">
                <a:effectLst>
                  <a:outerShdw blurRad="38100" dist="38100" dir="2700000" algn="tl">
                    <a:srgbClr val="000000">
                      <a:alpha val="43137"/>
                    </a:srgbClr>
                  </a:outerShdw>
                </a:effectLst>
                <a:latin typeface="Myriad Pro" pitchFamily="34" charset="0"/>
              </a:rPr>
              <a:t> </a:t>
            </a:r>
            <a:r>
              <a:rPr lang="en-US" sz="4400" b="1" dirty="0" smtClean="0">
                <a:effectLst>
                  <a:outerShdw blurRad="38100" dist="38100" dir="2700000" algn="tl">
                    <a:srgbClr val="000000">
                      <a:alpha val="43137"/>
                    </a:srgbClr>
                  </a:outerShdw>
                </a:effectLst>
                <a:latin typeface="Myriad Pro" pitchFamily="34" charset="0"/>
              </a:rPr>
              <a:t>College Course Credits</a:t>
            </a:r>
            <a:endPar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399" name="Content Placeholder 5"/>
          <p:cNvGraphicFramePr>
            <a:graphicFrameLocks noGrp="1"/>
          </p:cNvGraphicFramePr>
          <p:nvPr>
            <p:ph sz="half" idx="4294967295"/>
          </p:nvPr>
        </p:nvGraphicFramePr>
        <p:xfrm>
          <a:off x="4876800" y="1371600"/>
          <a:ext cx="3276600" cy="4259262"/>
        </p:xfrm>
        <a:graphic>
          <a:graphicData uri="http://schemas.openxmlformats.org/presentationml/2006/ole">
            <mc:AlternateContent xmlns:mc="http://schemas.openxmlformats.org/markup-compatibility/2006">
              <mc:Choice xmlns:v="urn:schemas-microsoft-com:vml" Requires="v">
                <p:oleObj spid="_x0000_s1124" name="Worksheet" r:id="rId4" imgW="4076700" imgH="5000625" progId="Excel.Sheet.8">
                  <p:embed/>
                </p:oleObj>
              </mc:Choice>
              <mc:Fallback>
                <p:oleObj name="Worksheet" r:id="rId4" imgW="4076700" imgH="5000625" progId="Excel.Sheet.8">
                  <p:embed/>
                  <p:pic>
                    <p:nvPicPr>
                      <p:cNvPr id="0" name="Picture 4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3276600" cy="425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8" name="Date Placeholder 5"/>
          <p:cNvSpPr txBox="1">
            <a:spLocks noGrp="1"/>
          </p:cNvSpPr>
          <p:nvPr/>
        </p:nvSpPr>
        <p:spPr bwMode="auto">
          <a:xfrm>
            <a:off x="7391400" y="6248400"/>
            <a:ext cx="1524000" cy="304800"/>
          </a:xfrm>
          <a:prstGeom prst="rect">
            <a:avLst/>
          </a:prstGeom>
          <a:noFill/>
          <a:ln w="9525">
            <a:noFill/>
            <a:miter lim="800000"/>
            <a:headEnd/>
            <a:tailEnd/>
          </a:ln>
        </p:spPr>
        <p:txBody>
          <a:bodyPr>
            <a:prstTxWarp prst="textNoShape">
              <a:avLst/>
            </a:prstTxWarp>
          </a:bodyPr>
          <a:lstStyle/>
          <a:p>
            <a:pPr eaLnBrk="0" hangingPunct="0"/>
            <a:r>
              <a:rPr lang="en-GB" sz="1600" i="1" dirty="0" smtClean="0">
                <a:solidFill>
                  <a:srgbClr val="C00000"/>
                </a:solidFill>
                <a:latin typeface="Myriad Pro" pitchFamily="34" charset="0"/>
              </a:rPr>
              <a:t>January 1, </a:t>
            </a:r>
            <a:r>
              <a:rPr lang="en-GB" sz="1600" i="1" dirty="0">
                <a:solidFill>
                  <a:srgbClr val="C00000"/>
                </a:solidFill>
                <a:latin typeface="Myriad Pro" pitchFamily="34" charset="0"/>
              </a:rPr>
              <a:t>2012</a:t>
            </a:r>
          </a:p>
        </p:txBody>
      </p:sp>
      <p:sp>
        <p:nvSpPr>
          <p:cNvPr id="59400" name="Rectangle 8"/>
          <p:cNvSpPr>
            <a:spLocks noChangeArrowheads="1"/>
          </p:cNvSpPr>
          <p:nvPr/>
        </p:nvSpPr>
        <p:spPr bwMode="auto">
          <a:xfrm>
            <a:off x="990600" y="1371600"/>
            <a:ext cx="3809999" cy="4524315"/>
          </a:xfrm>
          <a:prstGeom prst="rect">
            <a:avLst/>
          </a:prstGeom>
          <a:noFill/>
          <a:ln w="9525">
            <a:noFill/>
            <a:miter lim="800000"/>
            <a:headEnd/>
            <a:tailEnd/>
          </a:ln>
        </p:spPr>
        <p:txBody>
          <a:bodyPr wrap="square">
            <a:prstTxWarp prst="textNoShape">
              <a:avLst/>
            </a:prstTxWarp>
            <a:spAutoFit/>
          </a:bodyPr>
          <a:lstStyle/>
          <a:p>
            <a:pPr>
              <a:spcBef>
                <a:spcPts val="600"/>
              </a:spcBef>
            </a:pPr>
            <a:r>
              <a:rPr lang="en-US" sz="2400" b="1" dirty="0">
                <a:solidFill>
                  <a:schemeClr val="accent5">
                    <a:lumMod val="10000"/>
                  </a:schemeClr>
                </a:solidFill>
                <a:latin typeface="Book Antiqua" pitchFamily="18" charset="0"/>
              </a:rPr>
              <a:t>The 2011 study of IB students</a:t>
            </a:r>
            <a:r>
              <a:rPr lang="en-US" sz="2400" b="1" dirty="0" smtClean="0">
                <a:solidFill>
                  <a:schemeClr val="accent5">
                    <a:lumMod val="10000"/>
                  </a:schemeClr>
                </a:solidFill>
                <a:latin typeface="Book Antiqua" pitchFamily="18" charset="0"/>
              </a:rPr>
              <a:t>’ experiences </a:t>
            </a:r>
            <a:r>
              <a:rPr lang="en-US" sz="2400" b="1" dirty="0">
                <a:solidFill>
                  <a:schemeClr val="accent5">
                    <a:lumMod val="10000"/>
                  </a:schemeClr>
                </a:solidFill>
                <a:latin typeface="Book Antiqua" pitchFamily="18" charset="0"/>
              </a:rPr>
              <a:t>after high school found </a:t>
            </a:r>
            <a:r>
              <a:rPr lang="en-US" sz="2400" b="1" dirty="0" smtClean="0">
                <a:solidFill>
                  <a:schemeClr val="accent5">
                    <a:lumMod val="10000"/>
                  </a:schemeClr>
                </a:solidFill>
                <a:latin typeface="Book Antiqua" pitchFamily="18" charset="0"/>
              </a:rPr>
              <a:t>that </a:t>
            </a:r>
            <a:r>
              <a:rPr lang="en-US" sz="2400" b="1" dirty="0">
                <a:solidFill>
                  <a:schemeClr val="accent5">
                    <a:lumMod val="10000"/>
                  </a:schemeClr>
                </a:solidFill>
                <a:latin typeface="Book Antiqua" pitchFamily="18" charset="0"/>
              </a:rPr>
              <a:t>IB students graduated  from </a:t>
            </a:r>
            <a:r>
              <a:rPr lang="en-US" sz="2400" b="1" dirty="0" smtClean="0">
                <a:solidFill>
                  <a:schemeClr val="accent5">
                    <a:lumMod val="10000"/>
                  </a:schemeClr>
                </a:solidFill>
                <a:latin typeface="Book Antiqua" pitchFamily="18" charset="0"/>
              </a:rPr>
              <a:t>college </a:t>
            </a:r>
            <a:r>
              <a:rPr lang="en-US" sz="2400" b="1" dirty="0">
                <a:solidFill>
                  <a:schemeClr val="accent5">
                    <a:lumMod val="10000"/>
                  </a:schemeClr>
                </a:solidFill>
                <a:latin typeface="Book Antiqua" pitchFamily="18" charset="0"/>
              </a:rPr>
              <a:t>at higher rates,</a:t>
            </a:r>
            <a:r>
              <a:rPr lang="en-US" sz="2400" b="1" i="1" dirty="0">
                <a:solidFill>
                  <a:schemeClr val="accent5">
                    <a:lumMod val="10000"/>
                  </a:schemeClr>
                </a:solidFill>
                <a:latin typeface="Book Antiqua" pitchFamily="18" charset="0"/>
              </a:rPr>
              <a:t> </a:t>
            </a:r>
            <a:r>
              <a:rPr lang="en-US" sz="2400" b="1" dirty="0">
                <a:solidFill>
                  <a:schemeClr val="accent5">
                    <a:lumMod val="10000"/>
                  </a:schemeClr>
                </a:solidFill>
                <a:latin typeface="Book Antiqua" pitchFamily="18" charset="0"/>
              </a:rPr>
              <a:t>with 81% of IB </a:t>
            </a:r>
            <a:r>
              <a:rPr lang="en-US" sz="2400" b="1" dirty="0" smtClean="0">
                <a:solidFill>
                  <a:schemeClr val="accent5">
                    <a:lumMod val="10000"/>
                  </a:schemeClr>
                </a:solidFill>
                <a:latin typeface="Book Antiqua" pitchFamily="18" charset="0"/>
              </a:rPr>
              <a:t>students </a:t>
            </a:r>
            <a:r>
              <a:rPr lang="en-US" sz="2400" b="1" dirty="0">
                <a:solidFill>
                  <a:schemeClr val="accent5">
                    <a:lumMod val="10000"/>
                  </a:schemeClr>
                </a:solidFill>
                <a:latin typeface="Book Antiqua" pitchFamily="18" charset="0"/>
              </a:rPr>
              <a:t>graduating </a:t>
            </a:r>
            <a:r>
              <a:rPr lang="en-US" sz="2400" b="1" dirty="0" smtClean="0">
                <a:solidFill>
                  <a:schemeClr val="accent5">
                    <a:lumMod val="10000"/>
                  </a:schemeClr>
                </a:solidFill>
                <a:latin typeface="Book Antiqua" pitchFamily="18" charset="0"/>
              </a:rPr>
              <a:t>within 6 </a:t>
            </a:r>
            <a:r>
              <a:rPr lang="en-US" sz="2400" b="1" dirty="0">
                <a:solidFill>
                  <a:schemeClr val="accent5">
                    <a:lumMod val="10000"/>
                  </a:schemeClr>
                </a:solidFill>
                <a:latin typeface="Book Antiqua" pitchFamily="18" charset="0"/>
              </a:rPr>
              <a:t>years of </a:t>
            </a:r>
            <a:r>
              <a:rPr lang="en-US" sz="2400" b="1" dirty="0" smtClean="0">
                <a:solidFill>
                  <a:schemeClr val="accent5">
                    <a:lumMod val="10000"/>
                  </a:schemeClr>
                </a:solidFill>
                <a:latin typeface="Book Antiqua" pitchFamily="18" charset="0"/>
              </a:rPr>
              <a:t>enrolling </a:t>
            </a:r>
            <a:r>
              <a:rPr lang="en-US" sz="2400" b="1" dirty="0">
                <a:solidFill>
                  <a:schemeClr val="accent5">
                    <a:lumMod val="10000"/>
                  </a:schemeClr>
                </a:solidFill>
                <a:latin typeface="Book Antiqua" pitchFamily="18" charset="0"/>
              </a:rPr>
              <a:t>full-time at a </a:t>
            </a:r>
            <a:r>
              <a:rPr lang="en-US" sz="2400" b="1" dirty="0" smtClean="0">
                <a:solidFill>
                  <a:schemeClr val="accent5">
                    <a:lumMod val="10000"/>
                  </a:schemeClr>
                </a:solidFill>
                <a:latin typeface="Book Antiqua" pitchFamily="18" charset="0"/>
              </a:rPr>
              <a:t>4-year institution</a:t>
            </a:r>
            <a:r>
              <a:rPr lang="en-US" sz="2400" b="1" dirty="0">
                <a:solidFill>
                  <a:schemeClr val="accent5">
                    <a:lumMod val="10000"/>
                  </a:schemeClr>
                </a:solidFill>
                <a:latin typeface="Book Antiqua" pitchFamily="18" charset="0"/>
              </a:rPr>
              <a:t>, compared to the national </a:t>
            </a:r>
            <a:r>
              <a:rPr lang="en-US" sz="2400" b="1" dirty="0" smtClean="0">
                <a:solidFill>
                  <a:schemeClr val="accent5">
                    <a:lumMod val="10000"/>
                  </a:schemeClr>
                </a:solidFill>
                <a:latin typeface="Book Antiqua" pitchFamily="18" charset="0"/>
              </a:rPr>
              <a:t>average </a:t>
            </a:r>
            <a:r>
              <a:rPr lang="en-US" sz="2400" b="1" dirty="0">
                <a:solidFill>
                  <a:schemeClr val="accent5">
                    <a:lumMod val="10000"/>
                  </a:schemeClr>
                </a:solidFill>
                <a:latin typeface="Book Antiqua" pitchFamily="18" charset="0"/>
              </a:rPr>
              <a:t>of 57%.</a:t>
            </a:r>
          </a:p>
        </p:txBody>
      </p:sp>
      <p:sp>
        <p:nvSpPr>
          <p:cNvPr id="6" name="Rectangle 5"/>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i="1" dirty="0" smtClean="0">
                <a:effectLst>
                  <a:outerShdw blurRad="38100" dist="38100" dir="2700000" algn="tl">
                    <a:srgbClr val="000000">
                      <a:alpha val="43137"/>
                    </a:srgbClr>
                  </a:outerShdw>
                </a:effectLst>
                <a:latin typeface="Myriad Pro" pitchFamily="34" charset="0"/>
              </a:rPr>
              <a:t>IB Students Graduate from College at Higher Rates</a:t>
            </a:r>
            <a:endParaRPr kumimoji="0" lang="en-US" sz="4400" b="1" i="0" u="none" strike="noStrike" cap="none" normalizeH="0" baseline="0" dirty="0" smtClean="0">
              <a:ln>
                <a:noFill/>
              </a:ln>
              <a:effectLst>
                <a:outerShdw blurRad="38100" dist="38100" dir="2700000" algn="tl">
                  <a:srgbClr val="000000">
                    <a:alpha val="43137"/>
                  </a:srgbClr>
                </a:outerShdw>
              </a:effectLst>
              <a:latin typeface="Myriad Pro" pitchFamily="34" charset="0"/>
            </a:endParaRPr>
          </a:p>
        </p:txBody>
      </p:sp>
      <p:pic>
        <p:nvPicPr>
          <p:cNvPr id="7" name="Picture 6" descr="IBLogo.png"/>
          <p:cNvPicPr>
            <a:picLocks noChangeAspect="1"/>
          </p:cNvPicPr>
          <p:nvPr/>
        </p:nvPicPr>
        <p:blipFill>
          <a:blip r:embed="rId6" cstate="print"/>
          <a:stretch>
            <a:fillRect/>
          </a:stretch>
        </p:blipFill>
        <p:spPr>
          <a:xfrm>
            <a:off x="381000" y="5791200"/>
            <a:ext cx="2438400" cy="7309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4482612" y="2820989"/>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84997" name="Rectangle 5"/>
          <p:cNvSpPr>
            <a:spLocks noChangeArrowheads="1"/>
          </p:cNvSpPr>
          <p:nvPr/>
        </p:nvSpPr>
        <p:spPr bwMode="auto">
          <a:xfrm>
            <a:off x="4229100" y="25273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84998" name="Rectangle 6"/>
          <p:cNvSpPr>
            <a:spLocks noChangeArrowheads="1"/>
          </p:cNvSpPr>
          <p:nvPr/>
        </p:nvSpPr>
        <p:spPr bwMode="auto">
          <a:xfrm>
            <a:off x="3985846" y="16510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85068" name="Group 76"/>
          <p:cNvGraphicFramePr>
            <a:graphicFrameLocks noGrp="1"/>
          </p:cNvGraphicFramePr>
          <p:nvPr/>
        </p:nvGraphicFramePr>
        <p:xfrm>
          <a:off x="457200" y="1066805"/>
          <a:ext cx="8382000" cy="5137206"/>
        </p:xfrm>
        <a:graphic>
          <a:graphicData uri="http://schemas.openxmlformats.org/drawingml/2006/table">
            <a:tbl>
              <a:tblPr/>
              <a:tblGrid>
                <a:gridCol w="3075963">
                  <a:extLst>
                    <a:ext uri="{9D8B030D-6E8A-4147-A177-3AD203B41FA5}">
                      <a16:colId xmlns:a16="http://schemas.microsoft.com/office/drawing/2014/main" val="20000"/>
                    </a:ext>
                  </a:extLst>
                </a:gridCol>
                <a:gridCol w="1768679">
                  <a:extLst>
                    <a:ext uri="{9D8B030D-6E8A-4147-A177-3AD203B41FA5}">
                      <a16:colId xmlns:a16="http://schemas.microsoft.com/office/drawing/2014/main" val="20001"/>
                    </a:ext>
                  </a:extLst>
                </a:gridCol>
                <a:gridCol w="1768679">
                  <a:extLst>
                    <a:ext uri="{9D8B030D-6E8A-4147-A177-3AD203B41FA5}">
                      <a16:colId xmlns:a16="http://schemas.microsoft.com/office/drawing/2014/main" val="20002"/>
                    </a:ext>
                  </a:extLst>
                </a:gridCol>
                <a:gridCol w="1768679">
                  <a:extLst>
                    <a:ext uri="{9D8B030D-6E8A-4147-A177-3AD203B41FA5}">
                      <a16:colId xmlns:a16="http://schemas.microsoft.com/office/drawing/2014/main" val="20003"/>
                    </a:ext>
                  </a:extLst>
                </a:gridCol>
              </a:tblGrid>
              <a:tr h="9972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University or </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College</a:t>
                      </a:r>
                      <a:endPar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IB </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Students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
                      </a:r>
                      <a:b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Acceptance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R</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ate</a:t>
                      </a:r>
                      <a:endPar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Total </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Population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
                      </a:r>
                      <a:b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Acceptance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R</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ate</a:t>
                      </a:r>
                      <a:endPar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IB </a:t>
                      </a:r>
                      <a:r>
                        <a:rPr kumimoji="0" lang="fr-FR" sz="1600" b="1" i="0" u="none" strike="noStrike" cap="none" normalizeH="0" baseline="0" dirty="0" err="1" smtClean="0">
                          <a:ln>
                            <a:noFill/>
                          </a:ln>
                          <a:solidFill>
                            <a:srgbClr val="FFFF00"/>
                          </a:solidFill>
                          <a:effectLst/>
                          <a:latin typeface="Myriad Pro" pitchFamily="34" charset="0"/>
                          <a:ea typeface="ＭＳ Ｐゴシック" charset="-128"/>
                          <a:cs typeface="ＭＳ Ｐゴシック" charset="-128"/>
                        </a:rPr>
                        <a:t>Students</a:t>
                      </a: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 vs </a:t>
                      </a:r>
                      <a:r>
                        <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
                      </a:r>
                      <a:br>
                        <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b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Total </a:t>
                      </a:r>
                      <a:r>
                        <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P</a:t>
                      </a: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opulation</a:t>
                      </a:r>
                      <a:endPar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Florida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Georgia Institute of Technology</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81%</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59%</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+22</a:t>
                      </a: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2"/>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Brown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3"/>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Stanford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4"/>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Columbia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5"/>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California - Berkeley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6"/>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Harvard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Davidson</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64%</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34%</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+30%</a:t>
                      </a:r>
                      <a:endPar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8"/>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Emory University</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78%</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42%</a:t>
                      </a:r>
                      <a:endPar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+36%</a:t>
                      </a:r>
                      <a:endPar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9"/>
                  </a:ext>
                </a:extLst>
              </a:tr>
              <a:tr h="38033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Miami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tx1"/>
                          </a:solidFill>
                          <a:effectLst/>
                          <a:latin typeface="Arial" pitchFamily="34" charset="0"/>
                          <a:ea typeface="ＭＳ Ｐゴシック" charset="-128"/>
                          <a:cs typeface="Arial" pitchFamily="34" charset="0"/>
                        </a:rPr>
                        <a:t>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ea typeface="ＭＳ Ｐゴシック" charset="-128"/>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pitchFamily="34" charset="0"/>
                          <a:ea typeface="ＭＳ Ｐゴシック" charset="-128"/>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10"/>
                  </a:ext>
                </a:extLst>
              </a:tr>
            </a:tbl>
          </a:graphicData>
        </a:graphic>
      </p:graphicFrame>
      <p:sp>
        <p:nvSpPr>
          <p:cNvPr id="85069" name="Rectangle 77"/>
          <p:cNvSpPr>
            <a:spLocks noChangeArrowheads="1"/>
          </p:cNvSpPr>
          <p:nvPr/>
        </p:nvSpPr>
        <p:spPr bwMode="auto">
          <a:xfrm>
            <a:off x="457200" y="6211669"/>
            <a:ext cx="8305800" cy="646331"/>
          </a:xfrm>
          <a:prstGeom prst="rect">
            <a:avLst/>
          </a:prstGeom>
          <a:noFill/>
          <a:ln w="9525">
            <a:noFill/>
            <a:miter lim="800000"/>
            <a:headEnd/>
            <a:tailEnd/>
          </a:ln>
        </p:spPr>
        <p:txBody>
          <a:bodyPr wrap="square">
            <a:prstTxWarp prst="textNoShape">
              <a:avLst/>
            </a:prstTxWarp>
            <a:spAutoFit/>
          </a:bodyPr>
          <a:lstStyle/>
          <a:p>
            <a:r>
              <a:rPr lang="en-US" sz="1400" b="1" dirty="0">
                <a:solidFill>
                  <a:schemeClr val="accent5">
                    <a:lumMod val="10000"/>
                  </a:schemeClr>
                </a:solidFill>
                <a:latin typeface="Book Antiqua" pitchFamily="18" charset="0"/>
              </a:rPr>
              <a:t>Source: IBDP Graduate Destinations Survey 2011/12 conducted by </a:t>
            </a:r>
            <a:r>
              <a:rPr lang="en-US" sz="1400" b="1" dirty="0" err="1">
                <a:solidFill>
                  <a:schemeClr val="accent5">
                    <a:lumMod val="10000"/>
                  </a:schemeClr>
                </a:solidFill>
                <a:latin typeface="Book Antiqua" pitchFamily="18" charset="0"/>
              </a:rPr>
              <a:t>i</a:t>
            </a:r>
            <a:r>
              <a:rPr lang="en-US" sz="1400" b="1" dirty="0">
                <a:solidFill>
                  <a:schemeClr val="accent5">
                    <a:lumMod val="10000"/>
                  </a:schemeClr>
                </a:solidFill>
                <a:latin typeface="Book Antiqua" pitchFamily="18" charset="0"/>
              </a:rPr>
              <a:t>-graduate International </a:t>
            </a:r>
            <a:r>
              <a:rPr lang="en-US" sz="1400" b="1" dirty="0" smtClean="0">
                <a:solidFill>
                  <a:schemeClr val="accent5">
                    <a:lumMod val="10000"/>
                  </a:schemeClr>
                </a:solidFill>
                <a:latin typeface="Book Antiqua" pitchFamily="18" charset="0"/>
              </a:rPr>
              <a:t>Insight</a:t>
            </a:r>
          </a:p>
          <a:p>
            <a:r>
              <a:rPr lang="en-GB" sz="1100" b="1" dirty="0" smtClean="0">
                <a:solidFill>
                  <a:schemeClr val="accent5">
                    <a:lumMod val="10000"/>
                  </a:schemeClr>
                </a:solidFill>
                <a:latin typeface="Book Antiqua" pitchFamily="18" charset="0"/>
              </a:rPr>
              <a:t>Strictly copyright © IGI Services 2011</a:t>
            </a:r>
            <a:endParaRPr lang="en-US" sz="1800" b="1" dirty="0" smtClean="0">
              <a:solidFill>
                <a:schemeClr val="accent5">
                  <a:lumMod val="10000"/>
                </a:schemeClr>
              </a:solidFill>
              <a:latin typeface="Book Antiqua" pitchFamily="18" charset="0"/>
            </a:endParaRPr>
          </a:p>
          <a:p>
            <a:endParaRPr lang="en-US" sz="1100" dirty="0">
              <a:solidFill>
                <a:srgbClr val="1AB7EA"/>
              </a:solidFill>
              <a:latin typeface="Arial Black" charset="0"/>
            </a:endParaRPr>
          </a:p>
        </p:txBody>
      </p:sp>
      <p:sp>
        <p:nvSpPr>
          <p:cNvPr id="9" name="Date Placeholder 5"/>
          <p:cNvSpPr txBox="1">
            <a:spLocks noGrp="1"/>
          </p:cNvSpPr>
          <p:nvPr/>
        </p:nvSpPr>
        <p:spPr bwMode="auto">
          <a:xfrm>
            <a:off x="7014713" y="6382434"/>
            <a:ext cx="1828800" cy="304800"/>
          </a:xfrm>
          <a:prstGeom prst="rect">
            <a:avLst/>
          </a:prstGeom>
          <a:noFill/>
          <a:ln w="9525">
            <a:noFill/>
            <a:miter lim="800000"/>
            <a:headEnd/>
            <a:tailEnd/>
          </a:ln>
        </p:spPr>
        <p:txBody>
          <a:bodyPr>
            <a:prstTxWarp prst="textNoShape">
              <a:avLst/>
            </a:prstTxWarp>
          </a:bodyPr>
          <a:lstStyle/>
          <a:p>
            <a:pPr eaLnBrk="0" hangingPunct="0"/>
            <a:r>
              <a:rPr lang="en-GB" sz="1600" i="1" dirty="0" smtClean="0">
                <a:solidFill>
                  <a:srgbClr val="C00000"/>
                </a:solidFill>
                <a:latin typeface="Myriad Pro" pitchFamily="34" charset="0"/>
              </a:rPr>
              <a:t>January 1, </a:t>
            </a:r>
            <a:r>
              <a:rPr lang="en-GB" sz="1600" i="1" dirty="0">
                <a:solidFill>
                  <a:srgbClr val="C00000"/>
                </a:solidFill>
                <a:latin typeface="Myriad Pro" pitchFamily="34" charset="0"/>
              </a:rPr>
              <a:t>2012</a:t>
            </a:r>
          </a:p>
        </p:txBody>
      </p:sp>
      <p:pic>
        <p:nvPicPr>
          <p:cNvPr id="10" name="Picture 1" descr="F:\2012 PROJECTS\IB Program at South Forsyth\IB Logos\WorldSchool2Colour.png"/>
          <p:cNvPicPr>
            <a:picLocks noChangeAspect="1" noChangeArrowheads="1"/>
          </p:cNvPicPr>
          <p:nvPr/>
        </p:nvPicPr>
        <p:blipFill>
          <a:blip r:embed="rId3" cstate="print"/>
          <a:stretch>
            <a:fillRect/>
          </a:stretch>
        </p:blipFill>
        <p:spPr bwMode="auto">
          <a:xfrm>
            <a:off x="3733800" y="0"/>
            <a:ext cx="1447800" cy="1447800"/>
          </a:xfrm>
          <a:prstGeom prst="rect">
            <a:avLst/>
          </a:prstGeom>
          <a:noFill/>
          <a:ln w="0" cmpd="sng">
            <a:noFill/>
          </a:ln>
          <a:effectLst/>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482612" y="2820989"/>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1028" name="Rectangle 4"/>
          <p:cNvSpPr>
            <a:spLocks noChangeArrowheads="1"/>
          </p:cNvSpPr>
          <p:nvPr/>
        </p:nvSpPr>
        <p:spPr bwMode="auto">
          <a:xfrm>
            <a:off x="4229100" y="25273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sp>
        <p:nvSpPr>
          <p:cNvPr id="1029" name="Rectangle 5"/>
          <p:cNvSpPr>
            <a:spLocks noChangeArrowheads="1"/>
          </p:cNvSpPr>
          <p:nvPr/>
        </p:nvSpPr>
        <p:spPr bwMode="auto">
          <a:xfrm>
            <a:off x="3985846" y="1651000"/>
            <a:ext cx="184731" cy="400110"/>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7" name="Content Placeholder 6"/>
          <p:cNvGraphicFramePr>
            <a:graphicFrameLocks noGrp="1"/>
          </p:cNvGraphicFramePr>
          <p:nvPr>
            <p:ph idx="4294967295"/>
          </p:nvPr>
        </p:nvGraphicFramePr>
        <p:xfrm>
          <a:off x="457200" y="1143000"/>
          <a:ext cx="8305800" cy="4760234"/>
        </p:xfrm>
        <a:graphic>
          <a:graphicData uri="http://schemas.openxmlformats.org/drawingml/2006/table">
            <a:tbl>
              <a:tblPr/>
              <a:tblGrid>
                <a:gridCol w="2971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8916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University or College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IB </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Students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
                      </a:r>
                      <a:b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Acceptance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R</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ate</a:t>
                      </a:r>
                      <a:endPar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Total </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Population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
                      </a:r>
                      <a:b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b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Acceptance </a:t>
                      </a:r>
                      <a:r>
                        <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R</a:t>
                      </a:r>
                      <a:r>
                        <a:rPr kumimoji="0" lang="en-GB"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ate</a:t>
                      </a:r>
                      <a:endParaRPr kumimoji="0" lang="en-GB"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IB </a:t>
                      </a:r>
                      <a:r>
                        <a:rPr kumimoji="0" lang="fr-FR" sz="1600" b="1" i="0" u="none" strike="noStrike" cap="none" normalizeH="0" baseline="0" dirty="0" err="1">
                          <a:ln>
                            <a:noFill/>
                          </a:ln>
                          <a:solidFill>
                            <a:srgbClr val="FFFF00"/>
                          </a:solidFill>
                          <a:effectLst/>
                          <a:latin typeface="Myriad Pro" pitchFamily="34" charset="0"/>
                          <a:ea typeface="ＭＳ Ｐゴシック" charset="-128"/>
                          <a:cs typeface="ＭＳ Ｐゴシック" charset="-128"/>
                        </a:rPr>
                        <a:t>S</a:t>
                      </a:r>
                      <a:r>
                        <a:rPr kumimoji="0" lang="fr-FR" sz="1600" b="1" i="0" u="none" strike="noStrike" cap="none" normalizeH="0" baseline="0" dirty="0" err="1" smtClean="0">
                          <a:ln>
                            <a:noFill/>
                          </a:ln>
                          <a:solidFill>
                            <a:srgbClr val="FFFF00"/>
                          </a:solidFill>
                          <a:effectLst/>
                          <a:latin typeface="Myriad Pro" pitchFamily="34" charset="0"/>
                          <a:ea typeface="ＭＳ Ｐゴシック" charset="-128"/>
                          <a:cs typeface="ＭＳ Ｐゴシック" charset="-128"/>
                        </a:rPr>
                        <a:t>tudents</a:t>
                      </a: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 </a:t>
                      </a:r>
                      <a:r>
                        <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vs </a:t>
                      </a:r>
                      <a:br>
                        <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b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Total </a:t>
                      </a:r>
                      <a:r>
                        <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rPr>
                        <a:t>P</a:t>
                      </a:r>
                      <a:r>
                        <a:rPr kumimoji="0" lang="fr-FR" sz="1600" b="1" i="0" u="none" strike="noStrike" cap="none" normalizeH="0" baseline="0" dirty="0" smtClean="0">
                          <a:ln>
                            <a:noFill/>
                          </a:ln>
                          <a:solidFill>
                            <a:srgbClr val="FFFF00"/>
                          </a:solidFill>
                          <a:effectLst/>
                          <a:latin typeface="Myriad Pro" pitchFamily="34" charset="0"/>
                          <a:ea typeface="ＭＳ Ｐゴシック" charset="-128"/>
                          <a:cs typeface="ＭＳ Ｐゴシック" charset="-128"/>
                        </a:rPr>
                        <a:t>opulation</a:t>
                      </a:r>
                      <a:endParaRPr kumimoji="0" lang="fr-FR" sz="1600" b="1" i="0" u="none" strike="noStrike" cap="none" normalizeH="0" baseline="0" dirty="0">
                        <a:ln>
                          <a:noFill/>
                        </a:ln>
                        <a:solidFill>
                          <a:srgbClr val="FFFF00"/>
                        </a:solidFill>
                        <a:effectLst/>
                        <a:latin typeface="Myriad Pro" pitchFamily="34" charset="0"/>
                        <a:ea typeface="ＭＳ Ｐゴシック" charset="-128"/>
                        <a:cs typeface="ＭＳ Ｐゴシック"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Cornell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Duke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2"/>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Pennsylvania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3"/>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Yale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4"/>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a:t>
                      </a:r>
                      <a:r>
                        <a:rPr kumimoji="0" lang="en-GB"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Georgia</a:t>
                      </a:r>
                      <a:endPar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95%</a:t>
                      </a:r>
                      <a:endPar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65%</a:t>
                      </a:r>
                      <a:endPar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+30%</a:t>
                      </a:r>
                      <a:endPar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5"/>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Boston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6"/>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California - Los Angeles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7"/>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University of Virginia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8"/>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UNC Chapel Hill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pitchFamily="34" charset="0"/>
                          <a:ea typeface="ＭＳ Ｐゴシック" charset="-128"/>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9"/>
                  </a:ext>
                </a:extLst>
              </a:tr>
              <a:tr h="3756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Princeton University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itchFamily="34" charset="0"/>
                          <a:ea typeface="ＭＳ Ｐゴシック" charset="-128"/>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itchFamily="34" charset="0"/>
                          <a:ea typeface="ＭＳ Ｐゴシック" charset="-128"/>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10"/>
                  </a:ext>
                </a:extLst>
              </a:tr>
            </a:tbl>
          </a:graphicData>
        </a:graphic>
      </p:graphicFrame>
      <p:sp>
        <p:nvSpPr>
          <p:cNvPr id="9" name="Date Placeholder 5"/>
          <p:cNvSpPr txBox="1">
            <a:spLocks noGrp="1"/>
          </p:cNvSpPr>
          <p:nvPr/>
        </p:nvSpPr>
        <p:spPr bwMode="auto">
          <a:xfrm>
            <a:off x="7010400" y="6324600"/>
            <a:ext cx="1828800" cy="304800"/>
          </a:xfrm>
          <a:prstGeom prst="rect">
            <a:avLst/>
          </a:prstGeom>
          <a:noFill/>
          <a:ln w="9525">
            <a:noFill/>
            <a:miter lim="800000"/>
            <a:headEnd/>
            <a:tailEnd/>
          </a:ln>
        </p:spPr>
        <p:txBody>
          <a:bodyPr>
            <a:prstTxWarp prst="textNoShape">
              <a:avLst/>
            </a:prstTxWarp>
          </a:bodyPr>
          <a:lstStyle/>
          <a:p>
            <a:pPr eaLnBrk="0" hangingPunct="0"/>
            <a:r>
              <a:rPr lang="en-GB" sz="1600" i="1" dirty="0" smtClean="0">
                <a:solidFill>
                  <a:srgbClr val="C00000"/>
                </a:solidFill>
                <a:latin typeface="Myriad Pro" pitchFamily="34" charset="0"/>
              </a:rPr>
              <a:t>January 1, </a:t>
            </a:r>
            <a:r>
              <a:rPr lang="en-GB" sz="1600" i="1" dirty="0">
                <a:solidFill>
                  <a:srgbClr val="C00000"/>
                </a:solidFill>
                <a:latin typeface="Myriad Pro" pitchFamily="34" charset="0"/>
              </a:rPr>
              <a:t>2012</a:t>
            </a:r>
          </a:p>
        </p:txBody>
      </p:sp>
      <p:sp>
        <p:nvSpPr>
          <p:cNvPr id="10" name="Rectangle 77"/>
          <p:cNvSpPr>
            <a:spLocks noChangeArrowheads="1"/>
          </p:cNvSpPr>
          <p:nvPr/>
        </p:nvSpPr>
        <p:spPr bwMode="auto">
          <a:xfrm>
            <a:off x="457200" y="5943600"/>
            <a:ext cx="8305800" cy="646331"/>
          </a:xfrm>
          <a:prstGeom prst="rect">
            <a:avLst/>
          </a:prstGeom>
          <a:noFill/>
          <a:ln w="9525">
            <a:noFill/>
            <a:miter lim="800000"/>
            <a:headEnd/>
            <a:tailEnd/>
          </a:ln>
        </p:spPr>
        <p:txBody>
          <a:bodyPr wrap="square">
            <a:prstTxWarp prst="textNoShape">
              <a:avLst/>
            </a:prstTxWarp>
            <a:spAutoFit/>
          </a:bodyPr>
          <a:lstStyle/>
          <a:p>
            <a:r>
              <a:rPr lang="en-US" sz="1400" b="1" dirty="0">
                <a:solidFill>
                  <a:schemeClr val="accent5">
                    <a:lumMod val="10000"/>
                  </a:schemeClr>
                </a:solidFill>
                <a:latin typeface="Book Antiqua" pitchFamily="18" charset="0"/>
              </a:rPr>
              <a:t>Source: IBDP Graduate Destinations Survey 2011/12 conducted by </a:t>
            </a:r>
            <a:r>
              <a:rPr lang="en-US" sz="1400" b="1" dirty="0" err="1">
                <a:solidFill>
                  <a:schemeClr val="accent5">
                    <a:lumMod val="10000"/>
                  </a:schemeClr>
                </a:solidFill>
                <a:latin typeface="Book Antiqua" pitchFamily="18" charset="0"/>
              </a:rPr>
              <a:t>i</a:t>
            </a:r>
            <a:r>
              <a:rPr lang="en-US" sz="1400" b="1" dirty="0">
                <a:solidFill>
                  <a:schemeClr val="accent5">
                    <a:lumMod val="10000"/>
                  </a:schemeClr>
                </a:solidFill>
                <a:latin typeface="Book Antiqua" pitchFamily="18" charset="0"/>
              </a:rPr>
              <a:t>-graduate International </a:t>
            </a:r>
            <a:r>
              <a:rPr lang="en-US" sz="1400" b="1" dirty="0" smtClean="0">
                <a:solidFill>
                  <a:schemeClr val="accent5">
                    <a:lumMod val="10000"/>
                  </a:schemeClr>
                </a:solidFill>
                <a:latin typeface="Book Antiqua" pitchFamily="18" charset="0"/>
              </a:rPr>
              <a:t>Insight</a:t>
            </a:r>
          </a:p>
          <a:p>
            <a:r>
              <a:rPr lang="en-GB" sz="1100" b="1" dirty="0" smtClean="0">
                <a:solidFill>
                  <a:schemeClr val="accent5">
                    <a:lumMod val="10000"/>
                  </a:schemeClr>
                </a:solidFill>
                <a:latin typeface="Book Antiqua" pitchFamily="18" charset="0"/>
              </a:rPr>
              <a:t>Strictly copyright © IGI Services 2011</a:t>
            </a:r>
            <a:endParaRPr lang="en-US" sz="1800" b="1" dirty="0" smtClean="0">
              <a:solidFill>
                <a:schemeClr val="accent5">
                  <a:lumMod val="10000"/>
                </a:schemeClr>
              </a:solidFill>
              <a:latin typeface="Book Antiqua" pitchFamily="18" charset="0"/>
            </a:endParaRPr>
          </a:p>
          <a:p>
            <a:endParaRPr lang="en-US" sz="1100" dirty="0">
              <a:solidFill>
                <a:srgbClr val="1AB7EA"/>
              </a:solidFill>
              <a:latin typeface="Arial Black" charset="0"/>
            </a:endParaRPr>
          </a:p>
        </p:txBody>
      </p:sp>
      <p:pic>
        <p:nvPicPr>
          <p:cNvPr id="8" name="Picture 1" descr="F:\2012 PROJECTS\IB Program at South Forsyth\IB Logos\WorldSchool2Colour.png"/>
          <p:cNvPicPr>
            <a:picLocks noChangeAspect="1" noChangeArrowheads="1"/>
          </p:cNvPicPr>
          <p:nvPr/>
        </p:nvPicPr>
        <p:blipFill>
          <a:blip r:embed="rId3" cstate="print"/>
          <a:stretch>
            <a:fillRect/>
          </a:stretch>
        </p:blipFill>
        <p:spPr bwMode="auto">
          <a:xfrm>
            <a:off x="3886200" y="0"/>
            <a:ext cx="1524000" cy="1524000"/>
          </a:xfrm>
          <a:prstGeom prst="rect">
            <a:avLst/>
          </a:prstGeom>
          <a:noFill/>
          <a:ln w="0" cmpd="sng">
            <a:noFill/>
          </a:ln>
          <a:effectLst/>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charset="0"/>
            </a:endParaRPr>
          </a:p>
        </p:txBody>
      </p:sp>
      <p:sp>
        <p:nvSpPr>
          <p:cNvPr id="9" name="TextBox 8"/>
          <p:cNvSpPr txBox="1"/>
          <p:nvPr/>
        </p:nvSpPr>
        <p:spPr>
          <a:xfrm>
            <a:off x="152400" y="197427"/>
            <a:ext cx="88392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Myriad Pro" pitchFamily="34" charset="0"/>
              </a:rPr>
              <a:t>International  Baccalaureate</a:t>
            </a:r>
          </a:p>
        </p:txBody>
      </p:sp>
      <p:graphicFrame>
        <p:nvGraphicFramePr>
          <p:cNvPr id="73876" name="Group 148"/>
          <p:cNvGraphicFramePr>
            <a:graphicFrameLocks noGrp="1"/>
          </p:cNvGraphicFramePr>
          <p:nvPr>
            <p:ph type="tbl" idx="1"/>
            <p:extLst>
              <p:ext uri="{D42A27DB-BD31-4B8C-83A1-F6EECF244321}">
                <p14:modId xmlns:p14="http://schemas.microsoft.com/office/powerpoint/2010/main" val="2840836784"/>
              </p:ext>
            </p:extLst>
          </p:nvPr>
        </p:nvGraphicFramePr>
        <p:xfrm>
          <a:off x="495300" y="4343400"/>
          <a:ext cx="8153400" cy="1524000"/>
        </p:xfrm>
        <a:graphic>
          <a:graphicData uri="http://schemas.openxmlformats.org/drawingml/2006/table">
            <a:tbl>
              <a:tblPr>
                <a:effectLst>
                  <a:reflection blurRad="6350" stA="52000" endA="300" endPos="35000" dir="5400000" sy="-100000" algn="bl" rotWithShape="0"/>
                </a:effectLst>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616307">
                  <a:extLst>
                    <a:ext uri="{9D8B030D-6E8A-4147-A177-3AD203B41FA5}">
                      <a16:colId xmlns:a16="http://schemas.microsoft.com/office/drawing/2014/main" val="20002"/>
                    </a:ext>
                  </a:extLst>
                </a:gridCol>
                <a:gridCol w="1241281">
                  <a:extLst>
                    <a:ext uri="{9D8B030D-6E8A-4147-A177-3AD203B41FA5}">
                      <a16:colId xmlns:a16="http://schemas.microsoft.com/office/drawing/2014/main" val="20003"/>
                    </a:ext>
                  </a:extLst>
                </a:gridCol>
                <a:gridCol w="2171612">
                  <a:extLst>
                    <a:ext uri="{9D8B030D-6E8A-4147-A177-3AD203B41FA5}">
                      <a16:colId xmlns:a16="http://schemas.microsoft.com/office/drawing/2014/main" val="20004"/>
                    </a:ext>
                  </a:extLst>
                </a:gridCol>
              </a:tblGrid>
              <a:tr h="77873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Year</a:t>
                      </a:r>
                    </a:p>
                  </a:txBody>
                  <a:tcPr marL="156047" marR="156047" marT="78023" marB="780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SFHS</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Georgia</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USA </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World</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74526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2008-2017</a:t>
                      </a:r>
                    </a:p>
                  </a:txBody>
                  <a:tcPr marL="156047" marR="156047" marT="78023" marB="780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89%</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54%</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67%</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78%</a:t>
                      </a:r>
                    </a:p>
                  </a:txBody>
                  <a:tcPr marL="156047" marR="156047" marT="78023" marB="780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6000479"/>
              </p:ext>
            </p:extLst>
          </p:nvPr>
        </p:nvGraphicFramePr>
        <p:xfrm>
          <a:off x="503767" y="1828800"/>
          <a:ext cx="8136465" cy="1342136"/>
        </p:xfrm>
        <a:graphic>
          <a:graphicData uri="http://schemas.openxmlformats.org/drawingml/2006/table">
            <a:tbl>
              <a:tblPr>
                <a:effectLst>
                  <a:reflection blurRad="6350" stA="52000" endA="300" endPos="35000" dir="5400000" sy="-100000" algn="bl" rotWithShape="0"/>
                </a:effectLst>
              </a:tblPr>
              <a:tblGrid>
                <a:gridCol w="1723015">
                  <a:extLst>
                    <a:ext uri="{9D8B030D-6E8A-4147-A177-3AD203B41FA5}">
                      <a16:colId xmlns:a16="http://schemas.microsoft.com/office/drawing/2014/main" val="20000"/>
                    </a:ext>
                  </a:extLst>
                </a:gridCol>
                <a:gridCol w="2871694">
                  <a:extLst>
                    <a:ext uri="{9D8B030D-6E8A-4147-A177-3AD203B41FA5}">
                      <a16:colId xmlns:a16="http://schemas.microsoft.com/office/drawing/2014/main" val="20001"/>
                    </a:ext>
                  </a:extLst>
                </a:gridCol>
                <a:gridCol w="3541756">
                  <a:extLst>
                    <a:ext uri="{9D8B030D-6E8A-4147-A177-3AD203B41FA5}">
                      <a16:colId xmlns:a16="http://schemas.microsoft.com/office/drawing/2014/main" val="20002"/>
                    </a:ext>
                  </a:extLst>
                </a:gridCol>
              </a:tblGrid>
              <a:tr h="86150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Year</a:t>
                      </a:r>
                    </a:p>
                  </a:txBody>
                  <a:tcPr marL="114868" marR="114868" marT="57434" marB="574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Number of diploma</a:t>
                      </a:r>
                      <a:br>
                        <a:rPr kumimoji="0" lang="en-US" sz="2300" b="1" i="0" u="none" strike="noStrike" cap="none" normalizeH="0" baseline="0" dirty="0" smtClean="0">
                          <a:ln>
                            <a:noFill/>
                          </a:ln>
                          <a:solidFill>
                            <a:schemeClr val="accent2">
                              <a:lumMod val="60000"/>
                              <a:lumOff val="40000"/>
                            </a:schemeClr>
                          </a:solidFill>
                          <a:effectLst/>
                          <a:latin typeface="Myriad Pro" pitchFamily="34" charset="0"/>
                        </a:rPr>
                      </a:b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courses offered</a:t>
                      </a:r>
                    </a:p>
                  </a:txBody>
                  <a:tcPr marL="114868" marR="114868" marT="57434" marB="5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Average number of</a:t>
                      </a:r>
                      <a:br>
                        <a:rPr kumimoji="0" lang="en-US" sz="2300" b="1" i="0" u="none" strike="noStrike" cap="none" normalizeH="0" baseline="0" dirty="0" smtClean="0">
                          <a:ln>
                            <a:noFill/>
                          </a:ln>
                          <a:solidFill>
                            <a:schemeClr val="accent2">
                              <a:lumMod val="60000"/>
                              <a:lumOff val="40000"/>
                            </a:schemeClr>
                          </a:solidFill>
                          <a:effectLst/>
                          <a:latin typeface="Myriad Pro" pitchFamily="34" charset="0"/>
                        </a:rPr>
                      </a:br>
                      <a:r>
                        <a:rPr kumimoji="0" lang="en-US" sz="2300" b="1" i="0" u="none" strike="noStrike" cap="none" normalizeH="0" baseline="0" dirty="0" smtClean="0">
                          <a:ln>
                            <a:noFill/>
                          </a:ln>
                          <a:solidFill>
                            <a:schemeClr val="accent2">
                              <a:lumMod val="60000"/>
                              <a:lumOff val="40000"/>
                            </a:schemeClr>
                          </a:solidFill>
                          <a:effectLst/>
                          <a:latin typeface="Myriad Pro" pitchFamily="34" charset="0"/>
                        </a:rPr>
                        <a:t>diploma candidates</a:t>
                      </a:r>
                    </a:p>
                  </a:txBody>
                  <a:tcPr marL="114868" marR="114868" marT="57434" marB="574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schemeClr>
                    </a:solidFill>
                  </a:tcPr>
                </a:tc>
                <a:extLst>
                  <a:ext uri="{0D108BD9-81ED-4DB2-BD59-A6C34878D82A}">
                    <a16:rowId xmlns:a16="http://schemas.microsoft.com/office/drawing/2014/main" val="10000"/>
                  </a:ext>
                </a:extLst>
              </a:tr>
              <a:tr h="42118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2001-2017</a:t>
                      </a:r>
                    </a:p>
                  </a:txBody>
                  <a:tcPr marL="114868" marR="114868" marT="57434" marB="57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22 currently</a:t>
                      </a:r>
                    </a:p>
                  </a:txBody>
                  <a:tcPr marL="114868" marR="114868" marT="57434" marB="5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0" i="0" u="none" strike="noStrike" cap="none" normalizeH="0" baseline="0" dirty="0" smtClean="0">
                          <a:ln>
                            <a:noFill/>
                          </a:ln>
                          <a:solidFill>
                            <a:schemeClr val="tx1"/>
                          </a:solidFill>
                          <a:effectLst/>
                          <a:latin typeface="Myriad Pro Cond" pitchFamily="34" charset="0"/>
                        </a:rPr>
                        <a:t>50-90</a:t>
                      </a:r>
                    </a:p>
                  </a:txBody>
                  <a:tcPr marL="114868" marR="114868" marT="57434" marB="57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905000" y="3820180"/>
            <a:ext cx="5486400" cy="523220"/>
          </a:xfrm>
          <a:prstGeom prst="rect">
            <a:avLst/>
          </a:prstGeom>
          <a:noFill/>
        </p:spPr>
        <p:txBody>
          <a:bodyPr wrap="square" rtlCol="0">
            <a:spAutoFit/>
          </a:bodyPr>
          <a:lstStyle/>
          <a:p>
            <a:pPr algn="ctr"/>
            <a:r>
              <a:rPr lang="en-US" sz="2800" b="1" dirty="0" smtClean="0">
                <a:solidFill>
                  <a:schemeClr val="accent5">
                    <a:lumMod val="10000"/>
                  </a:schemeClr>
                </a:solidFill>
                <a:latin typeface="Myriad Pro" pitchFamily="34" charset="0"/>
              </a:rPr>
              <a:t>Diploma Pass Rate Comparison</a:t>
            </a:r>
            <a:endParaRPr lang="en-US" sz="2800" b="1" dirty="0">
              <a:solidFill>
                <a:schemeClr val="accent5">
                  <a:lumMod val="10000"/>
                </a:schemeClr>
              </a:solidFill>
              <a:latin typeface="Myriad Pro" pitchFamily="34" charset="0"/>
            </a:endParaRPr>
          </a:p>
        </p:txBody>
      </p:sp>
      <p:sp>
        <p:nvSpPr>
          <p:cNvPr id="11" name="TextBox 10"/>
          <p:cNvSpPr txBox="1"/>
          <p:nvPr/>
        </p:nvSpPr>
        <p:spPr>
          <a:xfrm>
            <a:off x="1752600" y="1219200"/>
            <a:ext cx="5486400" cy="523220"/>
          </a:xfrm>
          <a:prstGeom prst="rect">
            <a:avLst/>
          </a:prstGeom>
          <a:noFill/>
        </p:spPr>
        <p:txBody>
          <a:bodyPr wrap="square" rtlCol="0">
            <a:spAutoFit/>
          </a:bodyPr>
          <a:lstStyle/>
          <a:p>
            <a:pPr algn="ctr"/>
            <a:r>
              <a:rPr lang="en-US" sz="2800" b="1" dirty="0" smtClean="0">
                <a:solidFill>
                  <a:schemeClr val="accent5">
                    <a:lumMod val="10000"/>
                  </a:schemeClr>
                </a:solidFill>
                <a:latin typeface="Myriad Pro" pitchFamily="34" charset="0"/>
              </a:rPr>
              <a:t>Assessment  Pass  Rate</a:t>
            </a:r>
            <a:endParaRPr lang="en-US" sz="2800" b="1" dirty="0">
              <a:solidFill>
                <a:schemeClr val="accent5">
                  <a:lumMod val="10000"/>
                </a:schemeClr>
              </a:solidFill>
              <a:latin typeface="Myriad Pro"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fontScale="62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5100" b="1" i="1" u="sng" dirty="0" smtClean="0">
                <a:solidFill>
                  <a:srgbClr val="FFFF00"/>
                </a:solidFill>
                <a:effectLst>
                  <a:outerShdw blurRad="38100" dist="38100" dir="2700000" algn="tl">
                    <a:srgbClr val="000000">
                      <a:alpha val="43137"/>
                    </a:srgbClr>
                  </a:outerShdw>
                </a:effectLst>
                <a:latin typeface="Myriad Pro" pitchFamily="34" charset="0"/>
              </a:rPr>
              <a:t>Some</a:t>
            </a:r>
            <a:r>
              <a:rPr lang="en-US" sz="4400" b="1" i="1" dirty="0" smtClean="0">
                <a:effectLst>
                  <a:outerShdw blurRad="38100" dist="38100" dir="2700000" algn="tl">
                    <a:srgbClr val="000000">
                      <a:alpha val="43137"/>
                    </a:srgbClr>
                  </a:outerShdw>
                </a:effectLst>
                <a:latin typeface="Myriad Pro" pitchFamily="34" charset="0"/>
              </a:rPr>
              <a:t> of the Colleges  SFHS IB Students  Have Attended</a:t>
            </a:r>
            <a:endParaRPr kumimoji="0" lang="en-US" sz="4400" b="1" i="0" u="none" strike="noStrike" cap="none" normalizeH="0" baseline="0" dirty="0" smtClean="0">
              <a:ln>
                <a:noFill/>
              </a:ln>
              <a:effectLst>
                <a:outerShdw blurRad="38100" dist="38100" dir="2700000" algn="tl">
                  <a:srgbClr val="000000">
                    <a:alpha val="43137"/>
                  </a:srgbClr>
                </a:outerShdw>
              </a:effectLst>
              <a:latin typeface="Myriad Pro" pitchFamily="34" charset="0"/>
            </a:endParaRPr>
          </a:p>
        </p:txBody>
      </p:sp>
      <p:graphicFrame>
        <p:nvGraphicFramePr>
          <p:cNvPr id="8" name="Content Placeholder 6"/>
          <p:cNvGraphicFramePr>
            <a:graphicFrameLocks/>
          </p:cNvGraphicFramePr>
          <p:nvPr/>
        </p:nvGraphicFramePr>
        <p:xfrm>
          <a:off x="457200" y="1086678"/>
          <a:ext cx="8229600" cy="5545141"/>
        </p:xfrm>
        <a:graphic>
          <a:graphicData uri="http://schemas.openxmlformats.org/drawingml/2006/table">
            <a:tbl>
              <a:tblPr/>
              <a:tblGrid>
                <a:gridCol w="2202287">
                  <a:extLst>
                    <a:ext uri="{9D8B030D-6E8A-4147-A177-3AD203B41FA5}">
                      <a16:colId xmlns:a16="http://schemas.microsoft.com/office/drawing/2014/main" val="20000"/>
                    </a:ext>
                  </a:extLst>
                </a:gridCol>
                <a:gridCol w="2086377">
                  <a:extLst>
                    <a:ext uri="{9D8B030D-6E8A-4147-A177-3AD203B41FA5}">
                      <a16:colId xmlns:a16="http://schemas.microsoft.com/office/drawing/2014/main" val="20001"/>
                    </a:ext>
                  </a:extLst>
                </a:gridCol>
                <a:gridCol w="1970468">
                  <a:extLst>
                    <a:ext uri="{9D8B030D-6E8A-4147-A177-3AD203B41FA5}">
                      <a16:colId xmlns:a16="http://schemas.microsoft.com/office/drawing/2014/main" val="20002"/>
                    </a:ext>
                  </a:extLst>
                </a:gridCol>
                <a:gridCol w="1970468">
                  <a:extLst>
                    <a:ext uri="{9D8B030D-6E8A-4147-A177-3AD203B41FA5}">
                      <a16:colId xmlns:a16="http://schemas.microsoft.com/office/drawing/2014/main" val="20003"/>
                    </a:ext>
                  </a:extLst>
                </a:gridCol>
              </a:tblGrid>
              <a:tr h="336487">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Amherst </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Duke University </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dirty="0" smtClean="0">
                          <a:solidFill>
                            <a:schemeClr val="tx1"/>
                          </a:solidFill>
                          <a:latin typeface="Arial" pitchFamily="34" charset="0"/>
                          <a:ea typeface="Times New Roman"/>
                          <a:cs typeface="Arial" pitchFamily="34" charset="0"/>
                        </a:rPr>
                        <a:t>Mercer University</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California </a:t>
                      </a:r>
                      <a:r>
                        <a:rPr lang="en-US" sz="1400" dirty="0" smtClean="0">
                          <a:solidFill>
                            <a:schemeClr val="tx1"/>
                          </a:solidFill>
                          <a:latin typeface="Arial" pitchFamily="34" charset="0"/>
                          <a:ea typeface="Times New Roman"/>
                          <a:cs typeface="Arial" pitchFamily="34" charset="0"/>
                        </a:rPr>
                        <a:t>–</a:t>
                      </a:r>
                      <a:br>
                        <a:rPr lang="en-US" sz="1400" dirty="0" smtClean="0">
                          <a:solidFill>
                            <a:schemeClr val="tx1"/>
                          </a:solidFill>
                          <a:latin typeface="Arial" pitchFamily="34" charset="0"/>
                          <a:ea typeface="Times New Roman"/>
                          <a:cs typeface="Arial" pitchFamily="34" charset="0"/>
                        </a:rPr>
                      </a:br>
                      <a:r>
                        <a:rPr lang="en-US" sz="1400" dirty="0" smtClean="0">
                          <a:solidFill>
                            <a:schemeClr val="tx1"/>
                          </a:solidFill>
                          <a:latin typeface="Arial" pitchFamily="34" charset="0"/>
                          <a:ea typeface="Times New Roman"/>
                          <a:cs typeface="Arial" pitchFamily="34" charset="0"/>
                        </a:rPr>
                        <a:t>Los </a:t>
                      </a:r>
                      <a:r>
                        <a:rPr lang="en-US" sz="1400" dirty="0">
                          <a:solidFill>
                            <a:schemeClr val="tx1"/>
                          </a:solidFill>
                          <a:latin typeface="Arial" pitchFamily="34" charset="0"/>
                          <a:ea typeface="Times New Roman"/>
                          <a:cs typeface="Arial" pitchFamily="34" charset="0"/>
                        </a:rPr>
                        <a:t>Angeles (UCLA)</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0"/>
                  </a:ext>
                </a:extLst>
              </a:tr>
              <a:tr h="336487">
                <a:tc>
                  <a:txBody>
                    <a:bodyPr/>
                    <a:lstStyle/>
                    <a:p>
                      <a:pPr marL="0" marR="0" algn="ctr">
                        <a:lnSpc>
                          <a:spcPct val="115000"/>
                        </a:lnSpc>
                        <a:spcBef>
                          <a:spcPts val="0"/>
                        </a:spcBef>
                        <a:spcAft>
                          <a:spcPts val="0"/>
                        </a:spcAft>
                      </a:pPr>
                      <a:r>
                        <a:rPr lang="en-US" sz="1400" dirty="0" smtClean="0">
                          <a:solidFill>
                            <a:schemeClr val="tx1"/>
                          </a:solidFill>
                          <a:latin typeface="Arial" pitchFamily="34" charset="0"/>
                          <a:ea typeface="Times New Roman"/>
                          <a:cs typeface="Arial" pitchFamily="34" charset="0"/>
                        </a:rPr>
                        <a:t>Auburn University</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err="1">
                          <a:solidFill>
                            <a:schemeClr val="tx1"/>
                          </a:solidFill>
                          <a:latin typeface="Arial" pitchFamily="34" charset="0"/>
                          <a:ea typeface="Times New Roman"/>
                          <a:cs typeface="Arial" pitchFamily="34" charset="0"/>
                        </a:rPr>
                        <a:t>Elon</a:t>
                      </a:r>
                      <a:r>
                        <a:rPr lang="en-US" sz="1400" dirty="0">
                          <a:solidFill>
                            <a:schemeClr val="tx1"/>
                          </a:solidFill>
                          <a:latin typeface="Arial" pitchFamily="34" charset="0"/>
                          <a:ea typeface="Times New Roman"/>
                          <a:cs typeface="Arial" pitchFamily="34" charset="0"/>
                        </a:rPr>
                        <a:t> </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New York University</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Chicago</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1"/>
                  </a:ext>
                </a:extLst>
              </a:tr>
              <a:tr h="336487">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Baylor </a:t>
                      </a:r>
                      <a:r>
                        <a:rPr lang="en-US" sz="1400" dirty="0" smtClean="0">
                          <a:solidFill>
                            <a:schemeClr val="tx1"/>
                          </a:solidFill>
                          <a:latin typeface="Arial" pitchFamily="34" charset="0"/>
                          <a:ea typeface="Times New Roman"/>
                          <a:cs typeface="Arial" pitchFamily="34" charset="0"/>
                        </a:rPr>
                        <a:t>University</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Emory</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North Carolina State</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Florida</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2"/>
                  </a:ext>
                </a:extLst>
              </a:tr>
              <a:tr h="336487">
                <a:tc>
                  <a:txBody>
                    <a:bodyPr/>
                    <a:lstStyle/>
                    <a:p>
                      <a:pPr marL="0" marR="0" algn="ctr">
                        <a:lnSpc>
                          <a:spcPct val="115000"/>
                        </a:lnSpc>
                        <a:spcBef>
                          <a:spcPts val="0"/>
                        </a:spcBef>
                        <a:spcAft>
                          <a:spcPts val="0"/>
                        </a:spcAft>
                      </a:pPr>
                      <a:r>
                        <a:rPr lang="en-US" sz="1400" dirty="0" smtClean="0">
                          <a:solidFill>
                            <a:schemeClr val="tx1"/>
                          </a:solidFill>
                          <a:latin typeface="Arial" pitchFamily="34" charset="0"/>
                          <a:ea typeface="Times New Roman"/>
                          <a:cs typeface="Arial" pitchFamily="34" charset="0"/>
                        </a:rPr>
                        <a:t>Berry</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Flagler </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Notre Dame</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Georgia</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3"/>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Boston College </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Florida State</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Oglethorpe</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Miami (FL)</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4"/>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Boston University</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Furman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Oregon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North Carolina – Chapel Hill</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5"/>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Bowdoin </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George Washington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Oxford (at Emory)</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University of North Carolina – Wilmington</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6"/>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Brigham Young</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Georgia Institute of Technology</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Presbyterian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algn="ctr"/>
                      <a:r>
                        <a:rPr lang="en-US" sz="1400" dirty="0" smtClean="0">
                          <a:solidFill>
                            <a:schemeClr val="tx1"/>
                          </a:solidFill>
                          <a:latin typeface="Arial" pitchFamily="34" charset="0"/>
                          <a:ea typeface="Times New Roman"/>
                          <a:cs typeface="Arial" pitchFamily="34" charset="0"/>
                        </a:rPr>
                        <a:t>University of South Carolina</a:t>
                      </a:r>
                      <a:endParaRPr lang="en-US" sz="140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7"/>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Clemson University</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Georgia Southern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Randolph-Macon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chemeClr val="tx1"/>
                          </a:solidFill>
                          <a:latin typeface="Arial" pitchFamily="34" charset="0"/>
                          <a:ea typeface="Times New Roman"/>
                          <a:cs typeface="Arial" pitchFamily="34" charset="0"/>
                        </a:rPr>
                        <a:t>University of Virginia</a:t>
                      </a:r>
                      <a:endParaRPr lang="en-US" sz="1400"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8"/>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College of Charleston</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Georgia State University</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Rhode Island</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Vanderbilt</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09"/>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Converse</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Harding</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Tulane</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Washington College</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10"/>
                  </a:ext>
                </a:extLst>
              </a:tr>
              <a:tr h="336487">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Cornell University</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a:solidFill>
                            <a:schemeClr val="tx1"/>
                          </a:solidFill>
                          <a:latin typeface="Arial" pitchFamily="34" charset="0"/>
                          <a:ea typeface="Times New Roman"/>
                          <a:cs typeface="Arial" pitchFamily="34" charset="0"/>
                        </a:rPr>
                        <a:t>Illinois Kennesaw State</a:t>
                      </a:r>
                      <a:endParaRPr lang="en-US" sz="105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err="1" smtClean="0">
                          <a:solidFill>
                            <a:schemeClr val="tx1"/>
                          </a:solidFill>
                          <a:latin typeface="Arial" pitchFamily="34" charset="0"/>
                          <a:ea typeface="Times New Roman"/>
                          <a:cs typeface="Arial" pitchFamily="34" charset="0"/>
                        </a:rPr>
                        <a:t>Universite</a:t>
                      </a:r>
                      <a:r>
                        <a:rPr lang="en-US" sz="1400" dirty="0" smtClean="0">
                          <a:solidFill>
                            <a:schemeClr val="tx1"/>
                          </a:solidFill>
                          <a:latin typeface="Arial" pitchFamily="34" charset="0"/>
                          <a:ea typeface="Times New Roman"/>
                          <a:cs typeface="Arial" pitchFamily="34" charset="0"/>
                        </a:rPr>
                        <a:t> de Nantes</a:t>
                      </a:r>
                      <a:endParaRPr lang="en-US" sz="1400"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Wheaton</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11"/>
                  </a:ext>
                </a:extLst>
              </a:tr>
              <a:tr h="336487">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Davidson</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a:solidFill>
                            <a:schemeClr val="tx1"/>
                          </a:solidFill>
                          <a:latin typeface="Arial" pitchFamily="34" charset="0"/>
                          <a:ea typeface="Times New Roman"/>
                          <a:cs typeface="Arial" pitchFamily="34" charset="0"/>
                        </a:rPr>
                        <a:t>Massachusetts Institute of Technology (MIT)</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chemeClr val="tx1"/>
                          </a:solidFill>
                          <a:latin typeface="Arial" pitchFamily="34" charset="0"/>
                          <a:ea typeface="Times New Roman"/>
                          <a:cs typeface="Arial" pitchFamily="34" charset="0"/>
                        </a:rPr>
                        <a:t>University of Alabama-Birmingham</a:t>
                      </a:r>
                      <a:endParaRPr lang="en-US" sz="1400"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7E14"/>
                    </a:solidFill>
                  </a:tcPr>
                </a:tc>
                <a:tc>
                  <a:txBody>
                    <a:bodyPr/>
                    <a:lstStyle/>
                    <a:p>
                      <a:pPr marL="0" marR="0" algn="ctr">
                        <a:lnSpc>
                          <a:spcPct val="115000"/>
                        </a:lnSpc>
                        <a:spcBef>
                          <a:spcPts val="0"/>
                        </a:spcBef>
                        <a:spcAft>
                          <a:spcPts val="0"/>
                        </a:spcAft>
                      </a:pPr>
                      <a:r>
                        <a:rPr lang="en-US" sz="1400" dirty="0" err="1">
                          <a:solidFill>
                            <a:schemeClr val="tx1"/>
                          </a:solidFill>
                          <a:latin typeface="Arial" pitchFamily="34" charset="0"/>
                          <a:ea typeface="Times New Roman"/>
                          <a:cs typeface="Arial" pitchFamily="34" charset="0"/>
                        </a:rPr>
                        <a:t>Wofford</a:t>
                      </a:r>
                      <a:r>
                        <a:rPr lang="en-US" sz="1400" dirty="0">
                          <a:solidFill>
                            <a:schemeClr val="tx1"/>
                          </a:solidFill>
                          <a:latin typeface="Arial" pitchFamily="34" charset="0"/>
                          <a:ea typeface="Times New Roman"/>
                          <a:cs typeface="Arial" pitchFamily="34" charset="0"/>
                        </a:rPr>
                        <a:t> </a:t>
                      </a:r>
                      <a:endParaRPr lang="en-US" sz="1050"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9F38"/>
                    </a:solidFill>
                  </a:tcPr>
                </a:tc>
                <a:extLst>
                  <a:ext uri="{0D108BD9-81ED-4DB2-BD59-A6C34878D82A}">
                    <a16:rowId xmlns:a16="http://schemas.microsoft.com/office/drawing/2014/main" val="10012"/>
                  </a:ext>
                </a:extLst>
              </a:tr>
            </a:tbl>
          </a:graphicData>
        </a:graphic>
      </p:graphicFrame>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952" y="1043321"/>
            <a:ext cx="4040188" cy="1031875"/>
          </a:xfrm>
          <a:solidFill>
            <a:schemeClr val="bg1">
              <a:lumMod val="60000"/>
              <a:lumOff val="40000"/>
            </a:schemeClr>
          </a:solidFill>
        </p:spPr>
        <p:txBody>
          <a:bodyPr/>
          <a:lstStyle/>
          <a:p>
            <a:pPr algn="ctr"/>
            <a:r>
              <a:rPr lang="en-US" sz="2800" dirty="0" smtClean="0"/>
              <a:t>Diploma Program Costs </a:t>
            </a:r>
            <a:r>
              <a:rPr lang="en-US" dirty="0" smtClean="0"/>
              <a:t>(typical)</a:t>
            </a:r>
            <a:endParaRPr lang="en-US" dirty="0"/>
          </a:p>
        </p:txBody>
      </p:sp>
      <p:sp>
        <p:nvSpPr>
          <p:cNvPr id="4" name="Content Placeholder 3"/>
          <p:cNvSpPr>
            <a:spLocks noGrp="1"/>
          </p:cNvSpPr>
          <p:nvPr>
            <p:ph sz="half" idx="2"/>
          </p:nvPr>
        </p:nvSpPr>
        <p:spPr>
          <a:xfrm>
            <a:off x="345168" y="2049153"/>
            <a:ext cx="3995057" cy="4808847"/>
          </a:xfrm>
        </p:spPr>
        <p:txBody>
          <a:bodyPr/>
          <a:lstStyle/>
          <a:p>
            <a:pPr marL="0" indent="0">
              <a:buNone/>
            </a:pPr>
            <a:r>
              <a:rPr lang="en-US" sz="2000" dirty="0" smtClean="0">
                <a:solidFill>
                  <a:srgbClr val="000000"/>
                </a:solidFill>
              </a:rPr>
              <a:t>Junior Year (typically 2x exams):</a:t>
            </a:r>
          </a:p>
          <a:p>
            <a:r>
              <a:rPr lang="en-US" sz="1800" dirty="0" smtClean="0">
                <a:solidFill>
                  <a:srgbClr val="9933FF"/>
                </a:solidFill>
              </a:rPr>
              <a:t>$175 Registration for CORE</a:t>
            </a:r>
          </a:p>
          <a:p>
            <a:r>
              <a:rPr lang="en-US" sz="1800" dirty="0" smtClean="0">
                <a:solidFill>
                  <a:srgbClr val="9933FF"/>
                </a:solidFill>
              </a:rPr>
              <a:t>$122 for one exam</a:t>
            </a:r>
          </a:p>
          <a:p>
            <a:r>
              <a:rPr lang="en-US" sz="1800" dirty="0" smtClean="0">
                <a:solidFill>
                  <a:srgbClr val="9933FF"/>
                </a:solidFill>
              </a:rPr>
              <a:t>$122 for second exam</a:t>
            </a:r>
          </a:p>
          <a:p>
            <a:r>
              <a:rPr lang="en-US" sz="1800" dirty="0" smtClean="0">
                <a:solidFill>
                  <a:srgbClr val="0070C0"/>
                </a:solidFill>
              </a:rPr>
              <a:t>$419 total</a:t>
            </a:r>
          </a:p>
          <a:p>
            <a:pPr marL="0" indent="0">
              <a:buNone/>
            </a:pPr>
            <a:r>
              <a:rPr lang="en-US" sz="2000" dirty="0" smtClean="0">
                <a:solidFill>
                  <a:srgbClr val="000000"/>
                </a:solidFill>
              </a:rPr>
              <a:t>Senior </a:t>
            </a:r>
            <a:r>
              <a:rPr lang="en-US" sz="2000" dirty="0">
                <a:solidFill>
                  <a:srgbClr val="000000"/>
                </a:solidFill>
              </a:rPr>
              <a:t>Year (typically </a:t>
            </a:r>
            <a:r>
              <a:rPr lang="en-US" sz="2000" dirty="0" smtClean="0">
                <a:solidFill>
                  <a:srgbClr val="000000"/>
                </a:solidFill>
              </a:rPr>
              <a:t>4x </a:t>
            </a:r>
            <a:r>
              <a:rPr lang="en-US" sz="2000" dirty="0">
                <a:solidFill>
                  <a:srgbClr val="000000"/>
                </a:solidFill>
              </a:rPr>
              <a:t>exams):</a:t>
            </a:r>
          </a:p>
          <a:p>
            <a:r>
              <a:rPr lang="en-US" sz="1800" dirty="0">
                <a:solidFill>
                  <a:srgbClr val="9933FF"/>
                </a:solidFill>
              </a:rPr>
              <a:t>$</a:t>
            </a:r>
            <a:r>
              <a:rPr lang="en-US" sz="1800" dirty="0" smtClean="0">
                <a:solidFill>
                  <a:srgbClr val="9933FF"/>
                </a:solidFill>
              </a:rPr>
              <a:t>122 </a:t>
            </a:r>
            <a:r>
              <a:rPr lang="en-US" sz="1800" dirty="0">
                <a:solidFill>
                  <a:srgbClr val="9933FF"/>
                </a:solidFill>
              </a:rPr>
              <a:t>for one exam</a:t>
            </a:r>
          </a:p>
          <a:p>
            <a:r>
              <a:rPr lang="en-US" sz="1800" dirty="0">
                <a:solidFill>
                  <a:srgbClr val="9933FF"/>
                </a:solidFill>
              </a:rPr>
              <a:t>$</a:t>
            </a:r>
            <a:r>
              <a:rPr lang="en-US" sz="1800" dirty="0" smtClean="0">
                <a:solidFill>
                  <a:srgbClr val="9933FF"/>
                </a:solidFill>
              </a:rPr>
              <a:t>122 </a:t>
            </a:r>
            <a:r>
              <a:rPr lang="en-US" sz="1800" dirty="0">
                <a:solidFill>
                  <a:srgbClr val="9933FF"/>
                </a:solidFill>
              </a:rPr>
              <a:t>for one </a:t>
            </a:r>
            <a:r>
              <a:rPr lang="en-US" sz="1800" dirty="0" smtClean="0">
                <a:solidFill>
                  <a:srgbClr val="9933FF"/>
                </a:solidFill>
              </a:rPr>
              <a:t>exam</a:t>
            </a:r>
            <a:endParaRPr lang="en-US" sz="1800" dirty="0">
              <a:solidFill>
                <a:srgbClr val="9933FF"/>
              </a:solidFill>
            </a:endParaRPr>
          </a:p>
          <a:p>
            <a:r>
              <a:rPr lang="en-US" sz="1800" dirty="0">
                <a:solidFill>
                  <a:srgbClr val="9933FF"/>
                </a:solidFill>
              </a:rPr>
              <a:t>$</a:t>
            </a:r>
            <a:r>
              <a:rPr lang="en-US" sz="1800" dirty="0" smtClean="0">
                <a:solidFill>
                  <a:srgbClr val="9933FF"/>
                </a:solidFill>
              </a:rPr>
              <a:t>122 </a:t>
            </a:r>
            <a:r>
              <a:rPr lang="en-US" sz="1800" dirty="0">
                <a:solidFill>
                  <a:srgbClr val="9933FF"/>
                </a:solidFill>
              </a:rPr>
              <a:t>for one exam</a:t>
            </a:r>
          </a:p>
          <a:p>
            <a:r>
              <a:rPr lang="en-US" sz="1800" dirty="0">
                <a:solidFill>
                  <a:srgbClr val="9933FF"/>
                </a:solidFill>
              </a:rPr>
              <a:t>$</a:t>
            </a:r>
            <a:r>
              <a:rPr lang="en-US" sz="1800" dirty="0" smtClean="0">
                <a:solidFill>
                  <a:srgbClr val="9933FF"/>
                </a:solidFill>
              </a:rPr>
              <a:t>122 </a:t>
            </a:r>
            <a:r>
              <a:rPr lang="en-US" sz="1800" dirty="0">
                <a:solidFill>
                  <a:srgbClr val="9933FF"/>
                </a:solidFill>
              </a:rPr>
              <a:t>for second exam</a:t>
            </a:r>
          </a:p>
          <a:p>
            <a:r>
              <a:rPr lang="en-US" sz="1800" dirty="0">
                <a:solidFill>
                  <a:srgbClr val="0070C0"/>
                </a:solidFill>
              </a:rPr>
              <a:t>$</a:t>
            </a:r>
            <a:r>
              <a:rPr lang="en-US" sz="1800" dirty="0" smtClean="0">
                <a:solidFill>
                  <a:srgbClr val="0070C0"/>
                </a:solidFill>
              </a:rPr>
              <a:t>488 </a:t>
            </a:r>
            <a:r>
              <a:rPr lang="en-US" sz="1800" dirty="0">
                <a:solidFill>
                  <a:srgbClr val="0070C0"/>
                </a:solidFill>
              </a:rPr>
              <a:t>total</a:t>
            </a:r>
          </a:p>
          <a:p>
            <a:pPr marL="0" indent="0">
              <a:buNone/>
            </a:pPr>
            <a:r>
              <a:rPr lang="en-US" sz="2000" b="1" dirty="0" smtClean="0">
                <a:solidFill>
                  <a:srgbClr val="000000"/>
                </a:solidFill>
                <a:effectLst/>
              </a:rPr>
              <a:t>TOTAL 2 Years = $907</a:t>
            </a:r>
          </a:p>
          <a:p>
            <a:pPr marL="0" indent="0">
              <a:buNone/>
            </a:pPr>
            <a:r>
              <a:rPr lang="en-US" sz="1400" b="1" dirty="0">
                <a:solidFill>
                  <a:schemeClr val="bg1">
                    <a:lumMod val="60000"/>
                    <a:lumOff val="40000"/>
                  </a:schemeClr>
                </a:solidFill>
                <a:effectLst/>
              </a:rPr>
              <a:t>To note: these are subject to change.  There is also a yearly admin fee of $30</a:t>
            </a:r>
          </a:p>
          <a:p>
            <a:pPr marL="0" indent="0">
              <a:buNone/>
            </a:pPr>
            <a:endParaRPr lang="en-US" sz="2000" b="1" dirty="0">
              <a:solidFill>
                <a:srgbClr val="000000"/>
              </a:solidFill>
              <a:effectLst/>
            </a:endParaRPr>
          </a:p>
        </p:txBody>
      </p:sp>
      <p:sp>
        <p:nvSpPr>
          <p:cNvPr id="5" name="Text Placeholder 4"/>
          <p:cNvSpPr>
            <a:spLocks noGrp="1"/>
          </p:cNvSpPr>
          <p:nvPr>
            <p:ph type="body" sz="quarter" idx="3"/>
          </p:nvPr>
        </p:nvSpPr>
        <p:spPr>
          <a:xfrm>
            <a:off x="4645025" y="1017278"/>
            <a:ext cx="4041775" cy="1031875"/>
          </a:xfrm>
          <a:solidFill>
            <a:srgbClr val="00B050"/>
          </a:solidFill>
        </p:spPr>
        <p:txBody>
          <a:bodyPr/>
          <a:lstStyle/>
          <a:p>
            <a:pPr algn="ctr"/>
            <a:r>
              <a:rPr lang="en-US" sz="2800" dirty="0" smtClean="0"/>
              <a:t>Career </a:t>
            </a:r>
            <a:r>
              <a:rPr lang="en-US" sz="2800" dirty="0"/>
              <a:t>Program Costs </a:t>
            </a:r>
            <a:r>
              <a:rPr lang="en-US" dirty="0"/>
              <a:t>(typical</a:t>
            </a:r>
            <a:r>
              <a:rPr lang="en-US" dirty="0" smtClean="0"/>
              <a:t>)</a:t>
            </a:r>
            <a:endParaRPr lang="en-US" dirty="0"/>
          </a:p>
        </p:txBody>
      </p:sp>
      <p:sp>
        <p:nvSpPr>
          <p:cNvPr id="6" name="Content Placeholder 5"/>
          <p:cNvSpPr>
            <a:spLocks noGrp="1"/>
          </p:cNvSpPr>
          <p:nvPr>
            <p:ph sz="quarter" idx="4"/>
          </p:nvPr>
        </p:nvSpPr>
        <p:spPr>
          <a:xfrm>
            <a:off x="4645025" y="2075197"/>
            <a:ext cx="4194175" cy="3411204"/>
          </a:xfrm>
        </p:spPr>
        <p:txBody>
          <a:bodyPr/>
          <a:lstStyle/>
          <a:p>
            <a:pPr marL="0" indent="0">
              <a:buNone/>
            </a:pPr>
            <a:r>
              <a:rPr lang="en-US" sz="2000" dirty="0">
                <a:solidFill>
                  <a:srgbClr val="000000"/>
                </a:solidFill>
              </a:rPr>
              <a:t>Junior Year (</a:t>
            </a:r>
            <a:r>
              <a:rPr lang="en-US" sz="2000" dirty="0" smtClean="0">
                <a:solidFill>
                  <a:srgbClr val="000000"/>
                </a:solidFill>
              </a:rPr>
              <a:t>typically 1x exams</a:t>
            </a:r>
            <a:r>
              <a:rPr lang="en-US" sz="2000" dirty="0">
                <a:solidFill>
                  <a:srgbClr val="000000"/>
                </a:solidFill>
              </a:rPr>
              <a:t>):</a:t>
            </a:r>
          </a:p>
          <a:p>
            <a:r>
              <a:rPr lang="en-US" sz="1800" dirty="0">
                <a:solidFill>
                  <a:srgbClr val="9933FF"/>
                </a:solidFill>
              </a:rPr>
              <a:t>$</a:t>
            </a:r>
            <a:r>
              <a:rPr lang="en-US" sz="1800" dirty="0" smtClean="0">
                <a:solidFill>
                  <a:srgbClr val="9933FF"/>
                </a:solidFill>
              </a:rPr>
              <a:t>175 </a:t>
            </a:r>
            <a:r>
              <a:rPr lang="en-US" sz="1800" dirty="0">
                <a:solidFill>
                  <a:srgbClr val="9933FF"/>
                </a:solidFill>
              </a:rPr>
              <a:t>Registration for CORE</a:t>
            </a:r>
          </a:p>
          <a:p>
            <a:r>
              <a:rPr lang="en-US" sz="1800" dirty="0">
                <a:solidFill>
                  <a:srgbClr val="9933FF"/>
                </a:solidFill>
              </a:rPr>
              <a:t>$</a:t>
            </a:r>
            <a:r>
              <a:rPr lang="en-US" sz="1800" dirty="0" smtClean="0">
                <a:solidFill>
                  <a:srgbClr val="9933FF"/>
                </a:solidFill>
              </a:rPr>
              <a:t>122 </a:t>
            </a:r>
            <a:r>
              <a:rPr lang="en-US" sz="1800" dirty="0">
                <a:solidFill>
                  <a:srgbClr val="9933FF"/>
                </a:solidFill>
              </a:rPr>
              <a:t>for one exam</a:t>
            </a:r>
          </a:p>
          <a:p>
            <a:r>
              <a:rPr lang="en-US" sz="1800" dirty="0" smtClean="0">
                <a:solidFill>
                  <a:srgbClr val="0070C0"/>
                </a:solidFill>
              </a:rPr>
              <a:t>$297 </a:t>
            </a:r>
            <a:r>
              <a:rPr lang="en-US" sz="1800" dirty="0">
                <a:solidFill>
                  <a:srgbClr val="0070C0"/>
                </a:solidFill>
              </a:rPr>
              <a:t>total</a:t>
            </a:r>
          </a:p>
          <a:p>
            <a:pPr marL="0" indent="0">
              <a:buNone/>
            </a:pPr>
            <a:r>
              <a:rPr lang="en-US" sz="2000" dirty="0" smtClean="0">
                <a:solidFill>
                  <a:srgbClr val="000000"/>
                </a:solidFill>
              </a:rPr>
              <a:t>Senior </a:t>
            </a:r>
            <a:r>
              <a:rPr lang="en-US" sz="2000" dirty="0">
                <a:solidFill>
                  <a:srgbClr val="000000"/>
                </a:solidFill>
              </a:rPr>
              <a:t>Year (typically 4x exams):</a:t>
            </a:r>
          </a:p>
          <a:p>
            <a:r>
              <a:rPr lang="en-US" sz="1800" dirty="0">
                <a:solidFill>
                  <a:srgbClr val="9933FF"/>
                </a:solidFill>
              </a:rPr>
              <a:t>$</a:t>
            </a:r>
            <a:r>
              <a:rPr lang="en-US" sz="1800" dirty="0" smtClean="0">
                <a:solidFill>
                  <a:srgbClr val="9933FF"/>
                </a:solidFill>
              </a:rPr>
              <a:t>122 </a:t>
            </a:r>
            <a:r>
              <a:rPr lang="en-US" sz="1800" dirty="0">
                <a:solidFill>
                  <a:srgbClr val="9933FF"/>
                </a:solidFill>
              </a:rPr>
              <a:t>for one exam</a:t>
            </a:r>
          </a:p>
          <a:p>
            <a:r>
              <a:rPr lang="en-US" sz="1800" dirty="0" smtClean="0">
                <a:solidFill>
                  <a:srgbClr val="0070C0"/>
                </a:solidFill>
              </a:rPr>
              <a:t>$122 total</a:t>
            </a:r>
          </a:p>
          <a:p>
            <a:pPr marL="0" indent="0">
              <a:buNone/>
            </a:pPr>
            <a:r>
              <a:rPr lang="en-US" sz="2000" b="1" dirty="0" smtClean="0">
                <a:solidFill>
                  <a:srgbClr val="000000"/>
                </a:solidFill>
                <a:effectLst/>
              </a:rPr>
              <a:t>TOTAL </a:t>
            </a:r>
            <a:r>
              <a:rPr lang="en-US" sz="2000" b="1" dirty="0">
                <a:solidFill>
                  <a:srgbClr val="000000"/>
                </a:solidFill>
                <a:effectLst/>
              </a:rPr>
              <a:t>2 Years = </a:t>
            </a:r>
            <a:r>
              <a:rPr lang="en-US" sz="2000" b="1" dirty="0" smtClean="0">
                <a:solidFill>
                  <a:srgbClr val="000000"/>
                </a:solidFill>
                <a:effectLst/>
              </a:rPr>
              <a:t>$419</a:t>
            </a:r>
            <a:endParaRPr lang="en-US" sz="2000" b="1" dirty="0">
              <a:solidFill>
                <a:srgbClr val="000000"/>
              </a:solidFill>
              <a:effectLst/>
            </a:endParaRPr>
          </a:p>
          <a:p>
            <a:endParaRPr lang="en-US" dirty="0"/>
          </a:p>
        </p:txBody>
      </p:sp>
      <p:sp>
        <p:nvSpPr>
          <p:cNvPr id="7" name="Rectangle 6"/>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smtClean="0">
                <a:effectLst>
                  <a:outerShdw blurRad="38100" dist="38100" dir="2700000" algn="tl">
                    <a:srgbClr val="000000">
                      <a:alpha val="43137"/>
                    </a:srgbClr>
                  </a:outerShdw>
                </a:effectLst>
                <a:latin typeface="Myriad Pro" pitchFamily="34" charset="0"/>
              </a:rPr>
              <a:t>A Note on $ Costs</a:t>
            </a:r>
            <a:endParaRPr kumimoji="0" lang="en-US" sz="4400" b="1" u="none" strike="noStrike" cap="none" normalizeH="0" baseline="0" dirty="0" smtClean="0">
              <a:ln>
                <a:noFill/>
              </a:ln>
              <a:effectLst>
                <a:outerShdw blurRad="38100" dist="38100" dir="2700000" algn="tl">
                  <a:srgbClr val="000000">
                    <a:alpha val="43137"/>
                  </a:srgbClr>
                </a:outerShdw>
              </a:effectLst>
              <a:latin typeface="Myriad Pro" pitchFamily="34" charset="0"/>
            </a:endParaRPr>
          </a:p>
        </p:txBody>
      </p:sp>
      <p:sp>
        <p:nvSpPr>
          <p:cNvPr id="8" name="Text Placeholder 2"/>
          <p:cNvSpPr txBox="1">
            <a:spLocks/>
          </p:cNvSpPr>
          <p:nvPr/>
        </p:nvSpPr>
        <p:spPr bwMode="auto">
          <a:xfrm>
            <a:off x="4645025" y="4777121"/>
            <a:ext cx="4075391" cy="556879"/>
          </a:xfrm>
          <a:prstGeom prst="rect">
            <a:avLst/>
          </a:prstGeom>
          <a:solidFill>
            <a:schemeClr val="bg1">
              <a:lumMod val="60000"/>
              <a:lumOff val="40000"/>
            </a:schemeClr>
          </a:solid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hlink"/>
              </a:buClr>
              <a:buNone/>
              <a:defRPr sz="2400" b="1">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None/>
              <a:defRPr sz="2000" b="1">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tx2"/>
              </a:buClr>
              <a:buNone/>
              <a:defRPr sz="1800" b="1">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None/>
              <a:defRPr sz="1600" b="1">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folHlink"/>
              </a:buClr>
              <a:buNone/>
              <a:defRPr sz="1600" b="1">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folHlink"/>
              </a:buClr>
              <a:buNone/>
              <a:defRPr sz="1600" b="1">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folHlink"/>
              </a:buClr>
              <a:buNone/>
              <a:defRPr sz="1600" b="1">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folHlink"/>
              </a:buClr>
              <a:buNone/>
              <a:defRPr sz="1600" b="1">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folHlink"/>
              </a:buClr>
              <a:buNone/>
              <a:defRPr sz="1600" b="1">
                <a:solidFill>
                  <a:schemeClr val="tx1"/>
                </a:solidFill>
                <a:effectLst>
                  <a:outerShdw blurRad="38100" dist="38100" dir="2700000" algn="tl">
                    <a:srgbClr val="000000"/>
                  </a:outerShdw>
                </a:effectLst>
                <a:latin typeface="+mn-lt"/>
              </a:defRPr>
            </a:lvl9pPr>
          </a:lstStyle>
          <a:p>
            <a:pPr algn="ctr"/>
            <a:r>
              <a:rPr lang="en-US" sz="2800" kern="0" dirty="0" smtClean="0"/>
              <a:t>Both Programs </a:t>
            </a:r>
            <a:r>
              <a:rPr lang="en-US" kern="0" dirty="0" smtClean="0"/>
              <a:t>(other)</a:t>
            </a:r>
            <a:endParaRPr lang="en-US" kern="0" dirty="0"/>
          </a:p>
        </p:txBody>
      </p:sp>
      <p:sp>
        <p:nvSpPr>
          <p:cNvPr id="9" name="Content Placeholder 3"/>
          <p:cNvSpPr txBox="1">
            <a:spLocks/>
          </p:cNvSpPr>
          <p:nvPr/>
        </p:nvSpPr>
        <p:spPr bwMode="auto">
          <a:xfrm>
            <a:off x="4648200" y="5334000"/>
            <a:ext cx="4495800" cy="17602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18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600">
                <a:solidFill>
                  <a:schemeClr val="tx1"/>
                </a:solidFill>
                <a:effectLst>
                  <a:outerShdw blurRad="38100" dist="38100" dir="2700000" algn="tl">
                    <a:srgbClr val="000000"/>
                  </a:outerShdw>
                </a:effectLst>
                <a:latin typeface="+mn-lt"/>
              </a:defRPr>
            </a:lvl9pPr>
          </a:lstStyle>
          <a:p>
            <a:pPr marL="0" indent="0">
              <a:buFontTx/>
              <a:buNone/>
            </a:pPr>
            <a:r>
              <a:rPr lang="en-US" sz="2000" kern="0" dirty="0" smtClean="0">
                <a:solidFill>
                  <a:srgbClr val="000000"/>
                </a:solidFill>
              </a:rPr>
              <a:t>Yearly IB Retreat:</a:t>
            </a:r>
          </a:p>
          <a:p>
            <a:r>
              <a:rPr lang="en-US" sz="1800" kern="0" dirty="0" smtClean="0">
                <a:solidFill>
                  <a:srgbClr val="9933FF"/>
                </a:solidFill>
              </a:rPr>
              <a:t>$150-175 per year</a:t>
            </a:r>
          </a:p>
          <a:p>
            <a:pPr marL="0" indent="0">
              <a:buFontTx/>
              <a:buNone/>
            </a:pPr>
            <a:r>
              <a:rPr lang="en-US" sz="2000" kern="0" dirty="0" smtClean="0">
                <a:solidFill>
                  <a:srgbClr val="000000"/>
                </a:solidFill>
              </a:rPr>
              <a:t>Senior Year Graduation Banquet:</a:t>
            </a:r>
          </a:p>
          <a:p>
            <a:r>
              <a:rPr lang="en-US" sz="1800" kern="0" dirty="0" smtClean="0">
                <a:solidFill>
                  <a:srgbClr val="9933FF"/>
                </a:solidFill>
              </a:rPr>
              <a:t>$25-$45 per plate</a:t>
            </a:r>
            <a:endParaRPr lang="en-US" sz="1800" kern="0" dirty="0">
              <a:solidFill>
                <a:srgbClr val="9933FF"/>
              </a:solidFill>
            </a:endParaRPr>
          </a:p>
        </p:txBody>
      </p:sp>
    </p:spTree>
    <p:extLst>
      <p:ext uri="{BB962C8B-B14F-4D97-AF65-F5344CB8AC3E}">
        <p14:creationId xmlns:p14="http://schemas.microsoft.com/office/powerpoint/2010/main" val="130999928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i="1" dirty="0" smtClean="0">
                <a:effectLst>
                  <a:outerShdw blurRad="38100" dist="38100" dir="2700000" algn="tl">
                    <a:srgbClr val="000000">
                      <a:alpha val="43137"/>
                    </a:srgbClr>
                  </a:outerShdw>
                </a:effectLst>
                <a:latin typeface="Myriad Pro" pitchFamily="34" charset="0"/>
              </a:rPr>
              <a:t>What the Students Say</a:t>
            </a:r>
            <a:endParaRPr kumimoji="0" lang="en-US" sz="4400" b="1" i="0" u="none" strike="noStrike" cap="none" normalizeH="0" baseline="0" dirty="0" smtClean="0">
              <a:ln>
                <a:noFill/>
              </a:ln>
              <a:effectLst>
                <a:outerShdw blurRad="38100" dist="38100" dir="2700000" algn="tl">
                  <a:srgbClr val="000000">
                    <a:alpha val="43137"/>
                  </a:srgbClr>
                </a:outerShdw>
              </a:effectLst>
              <a:latin typeface="Myriad Pro" pitchFamily="34" charset="0"/>
            </a:endParaRPr>
          </a:p>
        </p:txBody>
      </p:sp>
      <p:sp>
        <p:nvSpPr>
          <p:cNvPr id="2" name="TextBox 1"/>
          <p:cNvSpPr txBox="1"/>
          <p:nvPr/>
        </p:nvSpPr>
        <p:spPr>
          <a:xfrm>
            <a:off x="304800" y="1066800"/>
            <a:ext cx="2743200" cy="646331"/>
          </a:xfrm>
          <a:prstGeom prst="rect">
            <a:avLst/>
          </a:prstGeom>
          <a:noFill/>
        </p:spPr>
        <p:txBody>
          <a:bodyPr wrap="square" rtlCol="0">
            <a:spAutoFit/>
          </a:bodyPr>
          <a:lstStyle/>
          <a:p>
            <a:r>
              <a:rPr lang="en-US" sz="3600" b="1" dirty="0" smtClean="0">
                <a:solidFill>
                  <a:schemeClr val="accent5">
                    <a:lumMod val="10000"/>
                  </a:schemeClr>
                </a:solidFill>
                <a:latin typeface="Freestyle Script" pitchFamily="66" charset="0"/>
              </a:rPr>
              <a:t>“Learn how to learn”</a:t>
            </a:r>
            <a:endParaRPr lang="en-US" sz="3600" b="1" dirty="0">
              <a:solidFill>
                <a:schemeClr val="accent5">
                  <a:lumMod val="10000"/>
                </a:schemeClr>
              </a:solidFill>
              <a:latin typeface="Freestyle Script" pitchFamily="66" charset="0"/>
            </a:endParaRPr>
          </a:p>
        </p:txBody>
      </p:sp>
      <p:sp>
        <p:nvSpPr>
          <p:cNvPr id="6" name="TextBox 5"/>
          <p:cNvSpPr txBox="1"/>
          <p:nvPr/>
        </p:nvSpPr>
        <p:spPr>
          <a:xfrm>
            <a:off x="4132992" y="1264508"/>
            <a:ext cx="3868008" cy="707886"/>
          </a:xfrm>
          <a:prstGeom prst="rect">
            <a:avLst/>
          </a:prstGeom>
          <a:noFill/>
        </p:spPr>
        <p:txBody>
          <a:bodyPr wrap="square" rtlCol="0">
            <a:spAutoFit/>
          </a:bodyPr>
          <a:lstStyle/>
          <a:p>
            <a:pPr algn="ctr"/>
            <a:r>
              <a:rPr lang="en-US" b="1" dirty="0" smtClean="0">
                <a:solidFill>
                  <a:srgbClr val="602000"/>
                </a:solidFill>
              </a:rPr>
              <a:t>“You care about what you are learning.”</a:t>
            </a:r>
            <a:endParaRPr lang="en-US" b="1" dirty="0">
              <a:solidFill>
                <a:srgbClr val="602000"/>
              </a:solidFill>
            </a:endParaRPr>
          </a:p>
        </p:txBody>
      </p:sp>
      <p:sp>
        <p:nvSpPr>
          <p:cNvPr id="7" name="TextBox 6"/>
          <p:cNvSpPr txBox="1"/>
          <p:nvPr/>
        </p:nvSpPr>
        <p:spPr>
          <a:xfrm>
            <a:off x="1389792" y="1664618"/>
            <a:ext cx="2743200" cy="400110"/>
          </a:xfrm>
          <a:prstGeom prst="rect">
            <a:avLst/>
          </a:prstGeom>
          <a:noFill/>
        </p:spPr>
        <p:txBody>
          <a:bodyPr wrap="square" rtlCol="0">
            <a:spAutoFit/>
          </a:bodyPr>
          <a:lstStyle/>
          <a:p>
            <a:r>
              <a:rPr lang="en-US" i="1" dirty="0" smtClean="0">
                <a:solidFill>
                  <a:srgbClr val="C00000"/>
                </a:solidFill>
              </a:rPr>
              <a:t>“Confidence builder”</a:t>
            </a:r>
            <a:endParaRPr lang="en-US" i="1" dirty="0">
              <a:solidFill>
                <a:srgbClr val="C00000"/>
              </a:solidFill>
            </a:endParaRPr>
          </a:p>
        </p:txBody>
      </p:sp>
      <p:sp>
        <p:nvSpPr>
          <p:cNvPr id="8" name="TextBox 7"/>
          <p:cNvSpPr txBox="1"/>
          <p:nvPr/>
        </p:nvSpPr>
        <p:spPr>
          <a:xfrm>
            <a:off x="762000" y="2133319"/>
            <a:ext cx="7992762" cy="646331"/>
          </a:xfrm>
          <a:prstGeom prst="rect">
            <a:avLst/>
          </a:prstGeom>
          <a:noFill/>
        </p:spPr>
        <p:txBody>
          <a:bodyPr wrap="square" rtlCol="0">
            <a:spAutoFit/>
          </a:bodyPr>
          <a:lstStyle/>
          <a:p>
            <a:r>
              <a:rPr lang="en-US" sz="3600" b="1" dirty="0" smtClean="0">
                <a:solidFill>
                  <a:schemeClr val="accent5">
                    <a:lumMod val="10000"/>
                  </a:schemeClr>
                </a:solidFill>
                <a:latin typeface="Freestyle Script" pitchFamily="66" charset="0"/>
              </a:rPr>
              <a:t>“Fun studying – not alone but with peers in the same boat as you”</a:t>
            </a:r>
            <a:endParaRPr lang="en-US" sz="3600" b="1" dirty="0">
              <a:solidFill>
                <a:schemeClr val="accent5">
                  <a:lumMod val="10000"/>
                </a:schemeClr>
              </a:solidFill>
              <a:latin typeface="Freestyle Script" pitchFamily="66" charset="0"/>
            </a:endParaRPr>
          </a:p>
        </p:txBody>
      </p:sp>
      <p:sp>
        <p:nvSpPr>
          <p:cNvPr id="9" name="TextBox 8"/>
          <p:cNvSpPr txBox="1"/>
          <p:nvPr/>
        </p:nvSpPr>
        <p:spPr>
          <a:xfrm>
            <a:off x="533400" y="2809103"/>
            <a:ext cx="3429000" cy="400110"/>
          </a:xfrm>
          <a:prstGeom prst="rect">
            <a:avLst/>
          </a:prstGeom>
          <a:noFill/>
        </p:spPr>
        <p:txBody>
          <a:bodyPr wrap="square" rtlCol="0">
            <a:spAutoFit/>
          </a:bodyPr>
          <a:lstStyle/>
          <a:p>
            <a:r>
              <a:rPr lang="en-US" dirty="0" smtClean="0">
                <a:solidFill>
                  <a:srgbClr val="602000"/>
                </a:solidFill>
              </a:rPr>
              <a:t>“There is a learning curve.”</a:t>
            </a:r>
            <a:endParaRPr lang="en-US" dirty="0">
              <a:solidFill>
                <a:srgbClr val="602000"/>
              </a:solidFill>
            </a:endParaRPr>
          </a:p>
        </p:txBody>
      </p:sp>
      <p:sp>
        <p:nvSpPr>
          <p:cNvPr id="10" name="TextBox 9"/>
          <p:cNvSpPr txBox="1"/>
          <p:nvPr/>
        </p:nvSpPr>
        <p:spPr>
          <a:xfrm>
            <a:off x="3913488" y="3113903"/>
            <a:ext cx="5163408" cy="400110"/>
          </a:xfrm>
          <a:prstGeom prst="rect">
            <a:avLst/>
          </a:prstGeom>
          <a:noFill/>
        </p:spPr>
        <p:txBody>
          <a:bodyPr wrap="square" rtlCol="0">
            <a:spAutoFit/>
          </a:bodyPr>
          <a:lstStyle/>
          <a:p>
            <a:r>
              <a:rPr lang="en-US" b="1" dirty="0" smtClean="0">
                <a:solidFill>
                  <a:srgbClr val="993366"/>
                </a:solidFill>
                <a:latin typeface="Bell Gothic Std Light" pitchFamily="34" charset="0"/>
              </a:rPr>
              <a:t>“Is time for friends, is time for other things”</a:t>
            </a:r>
            <a:endParaRPr lang="en-US" b="1" dirty="0">
              <a:solidFill>
                <a:srgbClr val="993366"/>
              </a:solidFill>
              <a:latin typeface="Bell Gothic Std Light" pitchFamily="34" charset="0"/>
            </a:endParaRPr>
          </a:p>
        </p:txBody>
      </p:sp>
      <p:sp>
        <p:nvSpPr>
          <p:cNvPr id="11" name="TextBox 10"/>
          <p:cNvSpPr txBox="1"/>
          <p:nvPr/>
        </p:nvSpPr>
        <p:spPr>
          <a:xfrm>
            <a:off x="992660" y="3418703"/>
            <a:ext cx="3429000" cy="707886"/>
          </a:xfrm>
          <a:prstGeom prst="rect">
            <a:avLst/>
          </a:prstGeom>
          <a:noFill/>
        </p:spPr>
        <p:txBody>
          <a:bodyPr wrap="square" rtlCol="0">
            <a:spAutoFit/>
          </a:bodyPr>
          <a:lstStyle/>
          <a:p>
            <a:r>
              <a:rPr lang="en-US" i="1" dirty="0" smtClean="0">
                <a:solidFill>
                  <a:srgbClr val="C00000"/>
                </a:solidFill>
              </a:rPr>
              <a:t>“It’s a program, not individual classes.”</a:t>
            </a:r>
            <a:endParaRPr lang="en-US" i="1" dirty="0">
              <a:solidFill>
                <a:srgbClr val="C00000"/>
              </a:solidFill>
            </a:endParaRPr>
          </a:p>
        </p:txBody>
      </p:sp>
      <p:sp>
        <p:nvSpPr>
          <p:cNvPr id="12" name="TextBox 11"/>
          <p:cNvSpPr txBox="1"/>
          <p:nvPr/>
        </p:nvSpPr>
        <p:spPr>
          <a:xfrm>
            <a:off x="322992" y="4407528"/>
            <a:ext cx="4098668" cy="646331"/>
          </a:xfrm>
          <a:prstGeom prst="rect">
            <a:avLst/>
          </a:prstGeom>
          <a:noFill/>
        </p:spPr>
        <p:txBody>
          <a:bodyPr wrap="square" rtlCol="0">
            <a:spAutoFit/>
          </a:bodyPr>
          <a:lstStyle/>
          <a:p>
            <a:r>
              <a:rPr lang="en-US" sz="3600" b="1" dirty="0" smtClean="0">
                <a:solidFill>
                  <a:schemeClr val="accent5">
                    <a:lumMod val="10000"/>
                  </a:schemeClr>
                </a:solidFill>
                <a:latin typeface="Freestyle Script" pitchFamily="66" charset="0"/>
              </a:rPr>
              <a:t>“Not just a humanities program”</a:t>
            </a:r>
            <a:endParaRPr lang="en-US" sz="3600" b="1" dirty="0">
              <a:solidFill>
                <a:schemeClr val="accent5">
                  <a:lumMod val="10000"/>
                </a:schemeClr>
              </a:solidFill>
              <a:latin typeface="Freestyle Script" pitchFamily="66" charset="0"/>
            </a:endParaRPr>
          </a:p>
        </p:txBody>
      </p:sp>
      <p:sp>
        <p:nvSpPr>
          <p:cNvPr id="13" name="TextBox 12"/>
          <p:cNvSpPr txBox="1"/>
          <p:nvPr/>
        </p:nvSpPr>
        <p:spPr>
          <a:xfrm>
            <a:off x="5054600" y="3652274"/>
            <a:ext cx="4038600" cy="707886"/>
          </a:xfrm>
          <a:prstGeom prst="rect">
            <a:avLst/>
          </a:prstGeom>
          <a:noFill/>
        </p:spPr>
        <p:txBody>
          <a:bodyPr wrap="square" rtlCol="0">
            <a:spAutoFit/>
          </a:bodyPr>
          <a:lstStyle/>
          <a:p>
            <a:pPr algn="ctr"/>
            <a:r>
              <a:rPr lang="en-US" dirty="0" smtClean="0">
                <a:solidFill>
                  <a:schemeClr val="accent5">
                    <a:lumMod val="10000"/>
                  </a:schemeClr>
                </a:solidFill>
              </a:rPr>
              <a:t>“Sense of community: classmates, teachers, ancestors”</a:t>
            </a:r>
            <a:endParaRPr lang="en-US" dirty="0">
              <a:solidFill>
                <a:schemeClr val="accent5">
                  <a:lumMod val="10000"/>
                </a:schemeClr>
              </a:solidFill>
            </a:endParaRPr>
          </a:p>
        </p:txBody>
      </p:sp>
      <p:sp>
        <p:nvSpPr>
          <p:cNvPr id="14" name="TextBox 13"/>
          <p:cNvSpPr txBox="1"/>
          <p:nvPr/>
        </p:nvSpPr>
        <p:spPr>
          <a:xfrm>
            <a:off x="5105400" y="4577886"/>
            <a:ext cx="4038600" cy="400110"/>
          </a:xfrm>
          <a:prstGeom prst="rect">
            <a:avLst/>
          </a:prstGeom>
          <a:noFill/>
        </p:spPr>
        <p:txBody>
          <a:bodyPr wrap="square" rtlCol="0">
            <a:spAutoFit/>
          </a:bodyPr>
          <a:lstStyle/>
          <a:p>
            <a:r>
              <a:rPr lang="en-US" b="1" dirty="0" smtClean="0">
                <a:solidFill>
                  <a:srgbClr val="993366"/>
                </a:solidFill>
                <a:latin typeface="Bell Gothic Std Light" pitchFamily="34" charset="0"/>
              </a:rPr>
              <a:t>“Different way of thinking”</a:t>
            </a:r>
            <a:endParaRPr lang="en-US" b="1" dirty="0">
              <a:solidFill>
                <a:srgbClr val="993366"/>
              </a:solidFill>
              <a:latin typeface="Bell Gothic Std Light" pitchFamily="34" charset="0"/>
            </a:endParaRPr>
          </a:p>
        </p:txBody>
      </p:sp>
      <p:sp>
        <p:nvSpPr>
          <p:cNvPr id="15" name="TextBox 14"/>
          <p:cNvSpPr txBox="1"/>
          <p:nvPr/>
        </p:nvSpPr>
        <p:spPr>
          <a:xfrm>
            <a:off x="228600" y="5018903"/>
            <a:ext cx="8628792" cy="400110"/>
          </a:xfrm>
          <a:prstGeom prst="rect">
            <a:avLst/>
          </a:prstGeom>
          <a:noFill/>
        </p:spPr>
        <p:txBody>
          <a:bodyPr wrap="square" rtlCol="0">
            <a:spAutoFit/>
          </a:bodyPr>
          <a:lstStyle/>
          <a:p>
            <a:r>
              <a:rPr lang="en-US" i="1" dirty="0" smtClean="0">
                <a:solidFill>
                  <a:srgbClr val="C00000"/>
                </a:solidFill>
              </a:rPr>
              <a:t>“Teaches responsibility of an adult in high school (not college wakeup call)”</a:t>
            </a:r>
            <a:endParaRPr lang="en-US" i="1" dirty="0">
              <a:solidFill>
                <a:srgbClr val="C00000"/>
              </a:solidFill>
            </a:endParaRPr>
          </a:p>
        </p:txBody>
      </p:sp>
      <p:sp>
        <p:nvSpPr>
          <p:cNvPr id="16" name="TextBox 15"/>
          <p:cNvSpPr txBox="1"/>
          <p:nvPr/>
        </p:nvSpPr>
        <p:spPr>
          <a:xfrm>
            <a:off x="2107514" y="5628503"/>
            <a:ext cx="5131486" cy="707886"/>
          </a:xfrm>
          <a:prstGeom prst="rect">
            <a:avLst/>
          </a:prstGeom>
          <a:noFill/>
        </p:spPr>
        <p:txBody>
          <a:bodyPr wrap="square" rtlCol="0">
            <a:spAutoFit/>
          </a:bodyPr>
          <a:lstStyle/>
          <a:p>
            <a:r>
              <a:rPr lang="en-US" b="1" dirty="0" smtClean="0">
                <a:solidFill>
                  <a:srgbClr val="602000"/>
                </a:solidFill>
              </a:rPr>
              <a:t>“All assignments are, at first, scary but they are doable; you are taught how.”</a:t>
            </a:r>
            <a:endParaRPr lang="en-US" b="1" dirty="0">
              <a:solidFill>
                <a:srgbClr val="602000"/>
              </a:solidFill>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smtClean="0">
                <a:solidFill>
                  <a:srgbClr val="002060"/>
                </a:solidFill>
                <a:effectLst/>
              </a:rPr>
              <a:t>IB Course Preparation:  9</a:t>
            </a:r>
            <a:r>
              <a:rPr lang="en-US" sz="3600" baseline="30000" dirty="0" smtClean="0">
                <a:solidFill>
                  <a:srgbClr val="002060"/>
                </a:solidFill>
                <a:effectLst/>
              </a:rPr>
              <a:t>th</a:t>
            </a:r>
            <a:r>
              <a:rPr lang="en-US" sz="3600" dirty="0" smtClean="0">
                <a:solidFill>
                  <a:srgbClr val="002060"/>
                </a:solidFill>
                <a:effectLst/>
              </a:rPr>
              <a:t> &amp; 10 grade</a:t>
            </a:r>
            <a:endParaRPr lang="en-US" sz="3600" dirty="0">
              <a:solidFill>
                <a:srgbClr val="002060"/>
              </a:solidFill>
              <a:effectLst/>
            </a:endParaRPr>
          </a:p>
        </p:txBody>
      </p:sp>
      <p:sp>
        <p:nvSpPr>
          <p:cNvPr id="3" name="Content Placeholder 2"/>
          <p:cNvSpPr>
            <a:spLocks noGrp="1"/>
          </p:cNvSpPr>
          <p:nvPr>
            <p:ph idx="1"/>
          </p:nvPr>
        </p:nvSpPr>
        <p:spPr>
          <a:xfrm>
            <a:off x="304800" y="990600"/>
            <a:ext cx="8534400" cy="5638800"/>
          </a:xfrm>
        </p:spPr>
        <p:txBody>
          <a:bodyPr/>
          <a:lstStyle/>
          <a:p>
            <a:pPr>
              <a:buNone/>
            </a:pPr>
            <a:r>
              <a:rPr lang="en-US" sz="2800" dirty="0">
                <a:solidFill>
                  <a:srgbClr val="002060"/>
                </a:solidFill>
                <a:effectLst/>
                <a:latin typeface="+mn-lt"/>
                <a:ea typeface="+mn-ea"/>
                <a:cs typeface="+mn-cs"/>
              </a:rPr>
              <a:t>Factors to consider when you make </a:t>
            </a:r>
            <a:r>
              <a:rPr lang="en-US" sz="2800" dirty="0" smtClean="0">
                <a:solidFill>
                  <a:srgbClr val="002060"/>
                </a:solidFill>
                <a:effectLst/>
                <a:latin typeface="+mn-lt"/>
                <a:ea typeface="+mn-ea"/>
                <a:cs typeface="+mn-cs"/>
              </a:rPr>
              <a:t>registration decisions </a:t>
            </a:r>
            <a:r>
              <a:rPr lang="en-US" sz="2800" dirty="0">
                <a:solidFill>
                  <a:srgbClr val="002060"/>
                </a:solidFill>
                <a:effectLst/>
                <a:latin typeface="+mn-lt"/>
                <a:ea typeface="+mn-ea"/>
                <a:cs typeface="+mn-cs"/>
              </a:rPr>
              <a:t>for a student’s schedule</a:t>
            </a:r>
            <a:r>
              <a:rPr lang="en-US" sz="2800" dirty="0" smtClean="0">
                <a:solidFill>
                  <a:srgbClr val="002060"/>
                </a:solidFill>
                <a:effectLst/>
                <a:latin typeface="+mn-lt"/>
                <a:ea typeface="+mn-ea"/>
                <a:cs typeface="+mn-cs"/>
              </a:rPr>
              <a:t>.  Key word: </a:t>
            </a:r>
            <a:r>
              <a:rPr lang="en-US" sz="2800" b="1" dirty="0" smtClean="0">
                <a:solidFill>
                  <a:srgbClr val="002060"/>
                </a:solidFill>
                <a:effectLst/>
                <a:latin typeface="+mn-lt"/>
                <a:ea typeface="+mn-ea"/>
                <a:cs typeface="+mn-cs"/>
              </a:rPr>
              <a:t>“Balance”</a:t>
            </a:r>
          </a:p>
          <a:p>
            <a:pPr>
              <a:buClr>
                <a:schemeClr val="bg1">
                  <a:lumMod val="50000"/>
                </a:schemeClr>
              </a:buClr>
            </a:pPr>
            <a:r>
              <a:rPr lang="en-US" sz="2800" dirty="0" smtClean="0">
                <a:solidFill>
                  <a:srgbClr val="002060"/>
                </a:solidFill>
                <a:effectLst/>
              </a:rPr>
              <a:t>9</a:t>
            </a:r>
            <a:r>
              <a:rPr lang="en-US" sz="2800" baseline="30000" dirty="0" smtClean="0">
                <a:solidFill>
                  <a:srgbClr val="002060"/>
                </a:solidFill>
                <a:effectLst/>
              </a:rPr>
              <a:t>th</a:t>
            </a:r>
            <a:r>
              <a:rPr lang="en-US" sz="2800" dirty="0" smtClean="0">
                <a:solidFill>
                  <a:srgbClr val="002060"/>
                </a:solidFill>
                <a:effectLst/>
              </a:rPr>
              <a:t> grade and 10</a:t>
            </a:r>
            <a:r>
              <a:rPr lang="en-US" sz="2800" baseline="30000" dirty="0" smtClean="0">
                <a:solidFill>
                  <a:srgbClr val="002060"/>
                </a:solidFill>
                <a:effectLst/>
              </a:rPr>
              <a:t>th</a:t>
            </a:r>
            <a:r>
              <a:rPr lang="en-US" sz="2800" dirty="0" smtClean="0">
                <a:solidFill>
                  <a:srgbClr val="002060"/>
                </a:solidFill>
                <a:effectLst/>
              </a:rPr>
              <a:t> grade schedule must reflect at least two Honor level courses </a:t>
            </a:r>
            <a:r>
              <a:rPr lang="en-US" sz="2400" i="1" dirty="0" smtClean="0">
                <a:solidFill>
                  <a:srgbClr val="002060"/>
                </a:solidFill>
                <a:effectLst/>
              </a:rPr>
              <a:t>(refer to slide 2)</a:t>
            </a:r>
            <a:endParaRPr lang="en-US" sz="2400" i="1" dirty="0">
              <a:solidFill>
                <a:srgbClr val="002060"/>
              </a:solidFill>
              <a:effectLst/>
              <a:latin typeface="+mn-lt"/>
              <a:ea typeface="+mn-ea"/>
              <a:cs typeface="+mn-cs"/>
            </a:endParaRPr>
          </a:p>
          <a:p>
            <a:pPr>
              <a:buNone/>
            </a:pPr>
            <a:r>
              <a:rPr lang="en-US" sz="2800" dirty="0">
                <a:solidFill>
                  <a:srgbClr val="002060"/>
                </a:solidFill>
                <a:effectLst/>
                <a:latin typeface="+mn-lt"/>
                <a:ea typeface="+mn-ea"/>
                <a:cs typeface="+mn-cs"/>
              </a:rPr>
              <a:t>• Course Expectations and Workload</a:t>
            </a:r>
          </a:p>
          <a:p>
            <a:pPr lvl="1">
              <a:buNone/>
            </a:pPr>
            <a:r>
              <a:rPr lang="en-US" sz="2400" dirty="0">
                <a:solidFill>
                  <a:srgbClr val="002060"/>
                </a:solidFill>
                <a:effectLst/>
                <a:latin typeface="+mn-lt"/>
                <a:ea typeface="+mn-ea"/>
                <a:cs typeface="+mn-cs"/>
              </a:rPr>
              <a:t>• Including </a:t>
            </a:r>
            <a:r>
              <a:rPr lang="en-US" sz="2400" b="1" dirty="0">
                <a:solidFill>
                  <a:srgbClr val="002060"/>
                </a:solidFill>
                <a:effectLst/>
                <a:latin typeface="+mn-lt"/>
                <a:ea typeface="+mn-ea"/>
                <a:cs typeface="+mn-cs"/>
              </a:rPr>
              <a:t>Total Schedule Impact</a:t>
            </a:r>
          </a:p>
          <a:p>
            <a:pPr>
              <a:buNone/>
            </a:pPr>
            <a:r>
              <a:rPr lang="en-US" sz="2800" dirty="0">
                <a:solidFill>
                  <a:srgbClr val="002060"/>
                </a:solidFill>
                <a:effectLst/>
                <a:latin typeface="+mn-lt"/>
                <a:ea typeface="+mn-ea"/>
                <a:cs typeface="+mn-cs"/>
              </a:rPr>
              <a:t>• Extracurricular (School) Activities</a:t>
            </a:r>
          </a:p>
          <a:p>
            <a:pPr lvl="1">
              <a:buNone/>
            </a:pPr>
            <a:r>
              <a:rPr lang="en-US" sz="2400" dirty="0">
                <a:solidFill>
                  <a:srgbClr val="002060"/>
                </a:solidFill>
                <a:effectLst/>
                <a:latin typeface="+mn-lt"/>
                <a:ea typeface="+mn-ea"/>
                <a:cs typeface="+mn-cs"/>
              </a:rPr>
              <a:t>• Sports, Clubs/Organizations</a:t>
            </a:r>
          </a:p>
          <a:p>
            <a:pPr>
              <a:buNone/>
            </a:pPr>
            <a:r>
              <a:rPr lang="en-US" sz="2800" dirty="0">
                <a:solidFill>
                  <a:srgbClr val="002060"/>
                </a:solidFill>
                <a:effectLst/>
                <a:latin typeface="+mn-lt"/>
                <a:ea typeface="+mn-ea"/>
                <a:cs typeface="+mn-cs"/>
              </a:rPr>
              <a:t>• Family/Social Considerations</a:t>
            </a:r>
          </a:p>
          <a:p>
            <a:pPr lvl="1">
              <a:buNone/>
            </a:pPr>
            <a:r>
              <a:rPr lang="en-US" sz="2400" dirty="0">
                <a:solidFill>
                  <a:srgbClr val="002060"/>
                </a:solidFill>
                <a:effectLst/>
                <a:latin typeface="+mn-lt"/>
                <a:ea typeface="+mn-ea"/>
                <a:cs typeface="+mn-cs"/>
              </a:rPr>
              <a:t>• Work? Friends? Downtime?</a:t>
            </a:r>
          </a:p>
          <a:p>
            <a:pPr>
              <a:buNone/>
            </a:pPr>
            <a:r>
              <a:rPr lang="en-US" sz="2800" dirty="0">
                <a:solidFill>
                  <a:srgbClr val="002060"/>
                </a:solidFill>
                <a:effectLst/>
                <a:latin typeface="+mn-lt"/>
                <a:ea typeface="+mn-ea"/>
                <a:cs typeface="+mn-cs"/>
              </a:rPr>
              <a:t>• Church and Community Obligations</a:t>
            </a:r>
          </a:p>
          <a:p>
            <a:pPr lvl="1">
              <a:buNone/>
            </a:pPr>
            <a:r>
              <a:rPr lang="en-US" sz="2400" dirty="0">
                <a:solidFill>
                  <a:srgbClr val="002060"/>
                </a:solidFill>
                <a:effectLst/>
                <a:latin typeface="+mn-lt"/>
                <a:ea typeface="+mn-ea"/>
                <a:cs typeface="+mn-cs"/>
              </a:rPr>
              <a:t>• Volunteerism and other involvements?</a:t>
            </a:r>
            <a:endParaRPr lang="en-US" sz="2400" dirty="0">
              <a:solidFill>
                <a:srgbClr val="002060"/>
              </a:solidFill>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rPr>
              <a:t>Sample Student Week’s Schedule</a:t>
            </a:r>
            <a:endParaRPr lang="en-US" sz="3600" dirty="0">
              <a:solidFill>
                <a:srgbClr val="002060"/>
              </a:solidFill>
            </a:endParaRPr>
          </a:p>
        </p:txBody>
      </p:sp>
      <p:pic>
        <p:nvPicPr>
          <p:cNvPr id="9218" name="Picture 2"/>
          <p:cNvPicPr>
            <a:picLocks noChangeAspect="1" noChangeArrowheads="1"/>
          </p:cNvPicPr>
          <p:nvPr/>
        </p:nvPicPr>
        <p:blipFill>
          <a:blip r:embed="rId3" cstate="print"/>
          <a:srcRect/>
          <a:stretch>
            <a:fillRect/>
          </a:stretch>
        </p:blipFill>
        <p:spPr bwMode="auto">
          <a:xfrm>
            <a:off x="228600" y="1143000"/>
            <a:ext cx="7847013" cy="409575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180306" y="5410200"/>
            <a:ext cx="6399102"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752114" cy="7463582"/>
          </a:xfrm>
          <a:prstGeom prst="rect">
            <a:avLst/>
          </a:prstGeom>
          <a:noFill/>
        </p:spPr>
        <p:txBody>
          <a:bodyPr wrap="square" rtlCol="0">
            <a:spAutoFit/>
          </a:bodyPr>
          <a:lstStyle/>
          <a:p>
            <a:pPr algn="ctr"/>
            <a:r>
              <a:rPr lang="en-US" dirty="0" smtClean="0">
                <a:solidFill>
                  <a:srgbClr val="000000"/>
                </a:solidFill>
              </a:rPr>
              <a:t> </a:t>
            </a:r>
          </a:p>
          <a:p>
            <a:pPr algn="ctr"/>
            <a:r>
              <a:rPr lang="en-US" dirty="0" smtClean="0">
                <a:solidFill>
                  <a:srgbClr val="000000"/>
                </a:solidFill>
              </a:rPr>
              <a:t>Provide link????</a:t>
            </a:r>
          </a:p>
          <a:p>
            <a:pPr algn="ctr"/>
            <a:endParaRPr lang="en-US" dirty="0" smtClean="0">
              <a:solidFill>
                <a:srgbClr val="000000"/>
              </a:solidFill>
            </a:endParaRPr>
          </a:p>
          <a:p>
            <a:pPr algn="ctr"/>
            <a:r>
              <a:rPr lang="en-US" sz="2400" b="1" i="1" dirty="0" smtClean="0">
                <a:solidFill>
                  <a:srgbClr val="000000"/>
                </a:solidFill>
              </a:rPr>
              <a:t>Out </a:t>
            </a:r>
            <a:r>
              <a:rPr lang="en-US" sz="2400" b="1" i="1" dirty="0">
                <a:solidFill>
                  <a:srgbClr val="000000"/>
                </a:solidFill>
              </a:rPr>
              <a:t>of District Requests</a:t>
            </a:r>
          </a:p>
          <a:p>
            <a:pPr eaLnBrk="1" hangingPunct="1">
              <a:spcBef>
                <a:spcPct val="50000"/>
              </a:spcBef>
              <a:defRPr/>
            </a:pPr>
            <a:r>
              <a:rPr lang="en-US" sz="1800" i="1" dirty="0" smtClean="0">
                <a:solidFill>
                  <a:srgbClr val="000000"/>
                </a:solidFill>
              </a:rPr>
              <a:t>OOD </a:t>
            </a:r>
            <a:r>
              <a:rPr lang="en-US" sz="1800" i="1" dirty="0">
                <a:solidFill>
                  <a:srgbClr val="000000"/>
                </a:solidFill>
              </a:rPr>
              <a:t>requests for </a:t>
            </a:r>
            <a:r>
              <a:rPr lang="en-US" sz="1800" i="1" dirty="0" smtClean="0">
                <a:solidFill>
                  <a:srgbClr val="000000"/>
                </a:solidFill>
              </a:rPr>
              <a:t>rising </a:t>
            </a:r>
            <a:r>
              <a:rPr lang="en-US" sz="1800" i="1" dirty="0">
                <a:solidFill>
                  <a:srgbClr val="000000"/>
                </a:solidFill>
              </a:rPr>
              <a:t>9</a:t>
            </a:r>
            <a:r>
              <a:rPr lang="en-US" sz="1800" i="1" baseline="30000" dirty="0" smtClean="0">
                <a:solidFill>
                  <a:srgbClr val="000000"/>
                </a:solidFill>
              </a:rPr>
              <a:t>th</a:t>
            </a:r>
            <a:r>
              <a:rPr lang="en-US" sz="1800" i="1" dirty="0" smtClean="0">
                <a:solidFill>
                  <a:srgbClr val="000000"/>
                </a:solidFill>
              </a:rPr>
              <a:t> </a:t>
            </a:r>
            <a:r>
              <a:rPr lang="en-US" sz="1800" i="1" dirty="0">
                <a:solidFill>
                  <a:srgbClr val="000000"/>
                </a:solidFill>
              </a:rPr>
              <a:t>graders </a:t>
            </a:r>
            <a:r>
              <a:rPr lang="en-US" sz="1800" i="1" dirty="0" smtClean="0">
                <a:solidFill>
                  <a:srgbClr val="000000"/>
                </a:solidFill>
              </a:rPr>
              <a:t>to attend South Forsyth High School will </a:t>
            </a:r>
            <a:r>
              <a:rPr lang="en-US" sz="1800" i="1" dirty="0">
                <a:solidFill>
                  <a:srgbClr val="000000"/>
                </a:solidFill>
              </a:rPr>
              <a:t>not be accepted for the </a:t>
            </a:r>
            <a:r>
              <a:rPr lang="en-US" sz="1800" i="1" dirty="0" smtClean="0">
                <a:solidFill>
                  <a:srgbClr val="000000"/>
                </a:solidFill>
              </a:rPr>
              <a:t>2018-2019 school year.   </a:t>
            </a:r>
            <a:r>
              <a:rPr lang="en-US" sz="1800" i="1" dirty="0">
                <a:solidFill>
                  <a:srgbClr val="000000"/>
                </a:solidFill>
              </a:rPr>
              <a:t>Students interested in </a:t>
            </a:r>
            <a:r>
              <a:rPr lang="en-US" sz="1800" i="1" dirty="0" smtClean="0">
                <a:solidFill>
                  <a:srgbClr val="000000"/>
                </a:solidFill>
              </a:rPr>
              <a:t>the International Baccalaureate Program are encouraged </a:t>
            </a:r>
            <a:r>
              <a:rPr lang="en-US" sz="1800" i="1" dirty="0">
                <a:solidFill>
                  <a:srgbClr val="000000"/>
                </a:solidFill>
              </a:rPr>
              <a:t>to make application in the </a:t>
            </a:r>
            <a:r>
              <a:rPr lang="en-US" sz="1800" i="1" dirty="0" smtClean="0">
                <a:solidFill>
                  <a:srgbClr val="000000"/>
                </a:solidFill>
              </a:rPr>
              <a:t>2019-2020 school year.   </a:t>
            </a:r>
            <a:r>
              <a:rPr lang="en-US" sz="1800" i="1" dirty="0">
                <a:solidFill>
                  <a:srgbClr val="000000"/>
                </a:solidFill>
              </a:rPr>
              <a:t>Any student attending a school out-of-district must provide their own transportation. </a:t>
            </a:r>
            <a:endParaRPr lang="en-US" sz="1800" i="1" dirty="0" smtClean="0">
              <a:solidFill>
                <a:srgbClr val="000000"/>
              </a:solidFill>
            </a:endParaRPr>
          </a:p>
          <a:p>
            <a:pPr lvl="0" eaLnBrk="1" hangingPunct="1">
              <a:spcBef>
                <a:spcPct val="50000"/>
              </a:spcBef>
              <a:defRPr/>
            </a:pPr>
            <a:r>
              <a:rPr lang="en-US" sz="1800" dirty="0">
                <a:solidFill>
                  <a:srgbClr val="000000"/>
                </a:solidFill>
              </a:rPr>
              <a:t>South Forsyth HS students who are currently 10</a:t>
            </a:r>
            <a:r>
              <a:rPr lang="en-US" sz="1800" baseline="30000" dirty="0">
                <a:solidFill>
                  <a:srgbClr val="000000"/>
                </a:solidFill>
              </a:rPr>
              <a:t>th</a:t>
            </a:r>
            <a:r>
              <a:rPr lang="en-US" sz="1800" dirty="0">
                <a:solidFill>
                  <a:srgbClr val="000000"/>
                </a:solidFill>
              </a:rPr>
              <a:t> graders and on track for entering the </a:t>
            </a:r>
            <a:r>
              <a:rPr lang="en-US" sz="1800" b="1" dirty="0">
                <a:solidFill>
                  <a:srgbClr val="000000"/>
                </a:solidFill>
              </a:rPr>
              <a:t>IB program</a:t>
            </a:r>
            <a:r>
              <a:rPr lang="en-US" sz="1800" dirty="0">
                <a:solidFill>
                  <a:srgbClr val="000000"/>
                </a:solidFill>
              </a:rPr>
              <a:t> during the </a:t>
            </a:r>
            <a:r>
              <a:rPr lang="en-US" sz="1800" dirty="0" smtClean="0">
                <a:solidFill>
                  <a:srgbClr val="000000"/>
                </a:solidFill>
              </a:rPr>
              <a:t>2018-2019 </a:t>
            </a:r>
            <a:r>
              <a:rPr lang="en-US" sz="1800" dirty="0">
                <a:solidFill>
                  <a:srgbClr val="000000"/>
                </a:solidFill>
              </a:rPr>
              <a:t>school year may stay at South Forsyth </a:t>
            </a:r>
            <a:r>
              <a:rPr lang="en-US" sz="1800" dirty="0" smtClean="0">
                <a:solidFill>
                  <a:srgbClr val="000000"/>
                </a:solidFill>
              </a:rPr>
              <a:t>HS, contingent upon schedule/course work,  </a:t>
            </a:r>
            <a:r>
              <a:rPr lang="en-US" sz="1800" dirty="0">
                <a:solidFill>
                  <a:srgbClr val="000000"/>
                </a:solidFill>
              </a:rPr>
              <a:t>by completing an OOD form. South Forsyth HS administration will verify which students are considered to be “on track”.  </a:t>
            </a:r>
            <a:r>
              <a:rPr lang="en-US" sz="1800" dirty="0" smtClean="0">
                <a:solidFill>
                  <a:srgbClr val="000000"/>
                </a:solidFill>
              </a:rPr>
              <a:t>Please use link: </a:t>
            </a:r>
            <a:r>
              <a:rPr lang="en-US" sz="1800" i="1" dirty="0" smtClean="0">
                <a:solidFill>
                  <a:srgbClr val="000000"/>
                </a:solidFill>
                <a:hlinkClick r:id="rId3"/>
              </a:rPr>
              <a:t>http</a:t>
            </a:r>
            <a:r>
              <a:rPr lang="en-US" sz="1800" i="1" dirty="0">
                <a:solidFill>
                  <a:srgbClr val="000000"/>
                </a:solidFill>
                <a:hlinkClick r:id="rId3"/>
              </a:rPr>
              <a:t>://</a:t>
            </a:r>
            <a:r>
              <a:rPr lang="en-US" sz="1800" i="1" dirty="0" smtClean="0">
                <a:solidFill>
                  <a:srgbClr val="000000"/>
                </a:solidFill>
                <a:hlinkClick r:id="rId3"/>
              </a:rPr>
              <a:t>www.forsyth.k12.ga.us</a:t>
            </a:r>
            <a:r>
              <a:rPr lang="en-US" sz="1800" i="1" dirty="0" smtClean="0">
                <a:solidFill>
                  <a:srgbClr val="000000"/>
                </a:solidFill>
              </a:rPr>
              <a:t> . </a:t>
            </a:r>
            <a:endParaRPr lang="en-US" sz="1800" i="1" dirty="0">
              <a:solidFill>
                <a:srgbClr val="000000"/>
              </a:solidFill>
            </a:endParaRPr>
          </a:p>
          <a:p>
            <a:pPr eaLnBrk="1" hangingPunct="1">
              <a:spcBef>
                <a:spcPct val="50000"/>
              </a:spcBef>
              <a:defRPr/>
            </a:pPr>
            <a:r>
              <a:rPr lang="en-US" sz="1800" i="1" dirty="0">
                <a:solidFill>
                  <a:srgbClr val="000000"/>
                </a:solidFill>
              </a:rPr>
              <a:t>OOD </a:t>
            </a:r>
            <a:r>
              <a:rPr lang="en-US" sz="1800" i="1" dirty="0" smtClean="0">
                <a:solidFill>
                  <a:srgbClr val="000000"/>
                </a:solidFill>
              </a:rPr>
              <a:t>requests must be submitted online by January </a:t>
            </a:r>
            <a:r>
              <a:rPr lang="en-US" sz="1800" i="1" dirty="0">
                <a:solidFill>
                  <a:srgbClr val="000000"/>
                </a:solidFill>
              </a:rPr>
              <a:t>19th, 2018.  </a:t>
            </a:r>
            <a:r>
              <a:rPr lang="en-US" sz="1800" b="1" i="1" dirty="0">
                <a:solidFill>
                  <a:srgbClr val="000000"/>
                </a:solidFill>
              </a:rPr>
              <a:t>The district will notify you regarding your application via email in February. </a:t>
            </a:r>
            <a:r>
              <a:rPr lang="en-US" sz="1800" dirty="0">
                <a:solidFill>
                  <a:srgbClr val="000000"/>
                </a:solidFill>
              </a:rPr>
              <a:t>Please do not contact SFHS regarding OOD requests.  This will be handled through the County </a:t>
            </a:r>
            <a:r>
              <a:rPr lang="en-US" sz="1800" dirty="0" smtClean="0">
                <a:solidFill>
                  <a:srgbClr val="000000"/>
                </a:solidFill>
              </a:rPr>
              <a:t>Office.</a:t>
            </a:r>
            <a:endParaRPr lang="en-US" sz="1800" i="1" dirty="0">
              <a:solidFill>
                <a:srgbClr val="000000"/>
              </a:solidFill>
            </a:endParaRPr>
          </a:p>
          <a:p>
            <a:endParaRPr lang="en-US" dirty="0" smtClean="0">
              <a:solidFill>
                <a:srgbClr val="000000"/>
              </a:solidFill>
            </a:endParaRPr>
          </a:p>
          <a:p>
            <a:r>
              <a:rPr lang="en-US" sz="1800" dirty="0" smtClean="0">
                <a:solidFill>
                  <a:srgbClr val="000000"/>
                </a:solidFill>
              </a:rPr>
              <a:t>Students </a:t>
            </a:r>
            <a:r>
              <a:rPr lang="en-US" sz="1800" dirty="0">
                <a:solidFill>
                  <a:srgbClr val="000000"/>
                </a:solidFill>
              </a:rPr>
              <a:t>who request OOD for the International Baccalaureate Program at SFHS will only be considered if they meet the prerequisite criteria.</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  </a:t>
            </a:r>
            <a:endParaRPr lang="en-US" dirty="0">
              <a:solidFill>
                <a:srgbClr val="000000"/>
              </a:solidFill>
            </a:endParaRPr>
          </a:p>
        </p:txBody>
      </p:sp>
      <p:sp>
        <p:nvSpPr>
          <p:cNvPr id="3" name="Rectangle 2"/>
          <p:cNvSpPr/>
          <p:nvPr/>
        </p:nvSpPr>
        <p:spPr bwMode="auto">
          <a:xfrm>
            <a:off x="-10886" y="239311"/>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charset="0"/>
            </a:endParaRPr>
          </a:p>
        </p:txBody>
      </p:sp>
      <p:sp>
        <p:nvSpPr>
          <p:cNvPr id="4" name="TextBox 19"/>
          <p:cNvSpPr txBox="1"/>
          <p:nvPr/>
        </p:nvSpPr>
        <p:spPr>
          <a:xfrm>
            <a:off x="141514" y="181226"/>
            <a:ext cx="8839200" cy="76944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00" kern="1200">
                <a:solidFill>
                  <a:schemeClr val="tx1"/>
                </a:solidFill>
                <a:latin typeface="Tahoma" charset="0"/>
                <a:ea typeface="+mn-ea"/>
                <a:cs typeface="+mn-cs"/>
              </a:defRPr>
            </a:lvl1pPr>
            <a:lvl2pPr marL="457200" algn="l" rtl="0" eaLnBrk="0" fontAlgn="base" hangingPunct="0">
              <a:spcBef>
                <a:spcPct val="0"/>
              </a:spcBef>
              <a:spcAft>
                <a:spcPct val="0"/>
              </a:spcAft>
              <a:defRPr sz="2000" kern="1200">
                <a:solidFill>
                  <a:schemeClr val="tx1"/>
                </a:solidFill>
                <a:latin typeface="Tahoma" charset="0"/>
                <a:ea typeface="+mn-ea"/>
                <a:cs typeface="+mn-cs"/>
              </a:defRPr>
            </a:lvl2pPr>
            <a:lvl3pPr marL="914400" algn="l" rtl="0" eaLnBrk="0" fontAlgn="base" hangingPunct="0">
              <a:spcBef>
                <a:spcPct val="0"/>
              </a:spcBef>
              <a:spcAft>
                <a:spcPct val="0"/>
              </a:spcAft>
              <a:defRPr sz="2000" kern="1200">
                <a:solidFill>
                  <a:schemeClr val="tx1"/>
                </a:solidFill>
                <a:latin typeface="Tahoma" charset="0"/>
                <a:ea typeface="+mn-ea"/>
                <a:cs typeface="+mn-cs"/>
              </a:defRPr>
            </a:lvl3pPr>
            <a:lvl4pPr marL="1371600" algn="l" rtl="0" eaLnBrk="0" fontAlgn="base" hangingPunct="0">
              <a:spcBef>
                <a:spcPct val="0"/>
              </a:spcBef>
              <a:spcAft>
                <a:spcPct val="0"/>
              </a:spcAft>
              <a:defRPr sz="2000" kern="1200">
                <a:solidFill>
                  <a:schemeClr val="tx1"/>
                </a:solidFill>
                <a:latin typeface="Tahoma" charset="0"/>
                <a:ea typeface="+mn-ea"/>
                <a:cs typeface="+mn-cs"/>
              </a:defRPr>
            </a:lvl4pPr>
            <a:lvl5pPr marL="1828800" algn="l" rtl="0" eaLnBrk="0" fontAlgn="base" hangingPunct="0">
              <a:spcBef>
                <a:spcPct val="0"/>
              </a:spcBef>
              <a:spcAft>
                <a:spcPct val="0"/>
              </a:spcAft>
              <a:defRPr sz="2000" kern="1200">
                <a:solidFill>
                  <a:schemeClr val="tx1"/>
                </a:solidFill>
                <a:latin typeface="Tahoma" charset="0"/>
                <a:ea typeface="+mn-ea"/>
                <a:cs typeface="+mn-cs"/>
              </a:defRPr>
            </a:lvl5pPr>
            <a:lvl6pPr marL="2286000" algn="l" defTabSz="914400" rtl="0" eaLnBrk="1" latinLnBrk="0" hangingPunct="1">
              <a:defRPr sz="2000" kern="1200">
                <a:solidFill>
                  <a:schemeClr val="tx1"/>
                </a:solidFill>
                <a:latin typeface="Tahoma" charset="0"/>
                <a:ea typeface="+mn-ea"/>
                <a:cs typeface="+mn-cs"/>
              </a:defRPr>
            </a:lvl6pPr>
            <a:lvl7pPr marL="2743200" algn="l" defTabSz="914400" rtl="0" eaLnBrk="1" latinLnBrk="0" hangingPunct="1">
              <a:defRPr sz="2000" kern="1200">
                <a:solidFill>
                  <a:schemeClr val="tx1"/>
                </a:solidFill>
                <a:latin typeface="Tahoma" charset="0"/>
                <a:ea typeface="+mn-ea"/>
                <a:cs typeface="+mn-cs"/>
              </a:defRPr>
            </a:lvl7pPr>
            <a:lvl8pPr marL="3200400" algn="l" defTabSz="914400" rtl="0" eaLnBrk="1" latinLnBrk="0" hangingPunct="1">
              <a:defRPr sz="2000" kern="1200">
                <a:solidFill>
                  <a:schemeClr val="tx1"/>
                </a:solidFill>
                <a:latin typeface="Tahoma" charset="0"/>
                <a:ea typeface="+mn-ea"/>
                <a:cs typeface="+mn-cs"/>
              </a:defRPr>
            </a:lvl8pPr>
            <a:lvl9pPr marL="3657600" algn="l" defTabSz="914400" rtl="0" eaLnBrk="1" latinLnBrk="0" hangingPunct="1">
              <a:defRPr sz="2000" kern="1200">
                <a:solidFill>
                  <a:schemeClr val="tx1"/>
                </a:solidFill>
                <a:latin typeface="Tahoma" charset="0"/>
                <a:ea typeface="+mn-ea"/>
                <a:cs typeface="+mn-cs"/>
              </a:defRPr>
            </a:lvl9pPr>
          </a:lstStyle>
          <a:p>
            <a:pPr algn="ctr"/>
            <a:r>
              <a:rPr lang="en-US" sz="4400" b="1" dirty="0" smtClean="0">
                <a:effectLst>
                  <a:outerShdw blurRad="38100" dist="38100" dir="2700000" algn="tl">
                    <a:srgbClr val="000000">
                      <a:alpha val="43137"/>
                    </a:srgbClr>
                  </a:outerShdw>
                </a:effectLst>
                <a:latin typeface="Myriad Pro" pitchFamily="34" charset="0"/>
              </a:rPr>
              <a:t>Out of District Details</a:t>
            </a:r>
            <a:endParaRPr lang="en-US" sz="4400" b="1" dirty="0">
              <a:effectLst>
                <a:outerShdw blurRad="38100" dist="38100" dir="2700000" algn="tl">
                  <a:srgbClr val="000000">
                    <a:alpha val="43137"/>
                  </a:srgbClr>
                </a:outerShdw>
              </a:effectLst>
              <a:latin typeface="Myriad Pro"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0" y="7750"/>
            <a:ext cx="9144000" cy="615500"/>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ctr" anchorCtr="0" compatLnSpc="1">
            <a:prstTxWarp prst="textNoShape">
              <a:avLst/>
            </a:prstTxWarp>
            <a:normAutofit fontScale="92500" lnSpcReduction="2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smtClean="0">
                <a:effectLst>
                  <a:outerShdw blurRad="38100" dist="38100" dir="2700000" algn="tl">
                    <a:srgbClr val="000000">
                      <a:alpha val="43137"/>
                    </a:srgbClr>
                  </a:outerShdw>
                </a:effectLst>
                <a:latin typeface="Myriad Pro" pitchFamily="34" charset="0"/>
              </a:rPr>
              <a:t>For More Information</a:t>
            </a:r>
            <a:endParaRPr kumimoji="0" lang="en-US" sz="4400" b="1" u="none" strike="noStrike" cap="none" normalizeH="0" baseline="0" dirty="0" smtClean="0">
              <a:ln>
                <a:noFill/>
              </a:ln>
              <a:effectLst>
                <a:outerShdw blurRad="38100" dist="38100" dir="2700000" algn="tl">
                  <a:srgbClr val="000000">
                    <a:alpha val="43137"/>
                  </a:srgbClr>
                </a:outerShdw>
              </a:effectLst>
              <a:latin typeface="Myriad Pro" pitchFamily="34" charset="0"/>
            </a:endParaRPr>
          </a:p>
        </p:txBody>
      </p:sp>
      <p:sp>
        <p:nvSpPr>
          <p:cNvPr id="2" name="TextBox 1"/>
          <p:cNvSpPr txBox="1"/>
          <p:nvPr/>
        </p:nvSpPr>
        <p:spPr>
          <a:xfrm>
            <a:off x="266700" y="623249"/>
            <a:ext cx="8610600" cy="4493538"/>
          </a:xfrm>
          <a:prstGeom prst="rect">
            <a:avLst/>
          </a:prstGeom>
          <a:noFill/>
        </p:spPr>
        <p:txBody>
          <a:bodyPr wrap="square" rtlCol="0">
            <a:spAutoFit/>
          </a:bodyPr>
          <a:lstStyle/>
          <a:p>
            <a:pPr algn="ctr"/>
            <a:endParaRPr lang="en-US" sz="2400" b="1" dirty="0" smtClean="0">
              <a:solidFill>
                <a:schemeClr val="accent5">
                  <a:lumMod val="10000"/>
                </a:schemeClr>
              </a:solidFill>
            </a:endParaRPr>
          </a:p>
          <a:p>
            <a:pPr algn="ctr"/>
            <a:endParaRPr lang="en-US" sz="2400" b="1" dirty="0">
              <a:solidFill>
                <a:schemeClr val="accent5">
                  <a:lumMod val="10000"/>
                </a:schemeClr>
              </a:solidFill>
            </a:endParaRPr>
          </a:p>
          <a:p>
            <a:pPr algn="ctr"/>
            <a:endParaRPr lang="en-US" sz="2800" b="1" dirty="0" smtClean="0">
              <a:solidFill>
                <a:schemeClr val="accent5">
                  <a:lumMod val="10000"/>
                </a:schemeClr>
              </a:solidFill>
            </a:endParaRPr>
          </a:p>
          <a:p>
            <a:pPr algn="ctr"/>
            <a:r>
              <a:rPr lang="en-US" sz="2800" b="1" dirty="0" smtClean="0">
                <a:solidFill>
                  <a:schemeClr val="accent5">
                    <a:lumMod val="10000"/>
                  </a:schemeClr>
                </a:solidFill>
              </a:rPr>
              <a:t>Kevin Denney, IB Coordinator</a:t>
            </a:r>
          </a:p>
          <a:p>
            <a:pPr algn="ctr"/>
            <a:r>
              <a:rPr lang="en-US" sz="2400" dirty="0" smtClean="0">
                <a:solidFill>
                  <a:srgbClr val="C00000"/>
                </a:solidFill>
              </a:rPr>
              <a:t>kdenney@forsyth.k12.ga.us</a:t>
            </a:r>
          </a:p>
          <a:p>
            <a:pPr algn="ctr"/>
            <a:r>
              <a:rPr lang="en-US" sz="2400" dirty="0" smtClean="0">
                <a:solidFill>
                  <a:schemeClr val="accent5">
                    <a:lumMod val="10000"/>
                  </a:schemeClr>
                </a:solidFill>
              </a:rPr>
              <a:t>770-781-2264 ext. 101120</a:t>
            </a:r>
          </a:p>
          <a:p>
            <a:pPr algn="ctr"/>
            <a:endParaRPr lang="en-US" sz="2400" dirty="0">
              <a:solidFill>
                <a:schemeClr val="accent5">
                  <a:lumMod val="10000"/>
                </a:schemeClr>
              </a:solidFill>
            </a:endParaRPr>
          </a:p>
          <a:p>
            <a:pPr algn="ctr"/>
            <a:r>
              <a:rPr lang="en-US" sz="2400" b="1" dirty="0" smtClean="0">
                <a:solidFill>
                  <a:schemeClr val="accent5">
                    <a:lumMod val="10000"/>
                  </a:schemeClr>
                </a:solidFill>
              </a:rPr>
              <a:t>School Website: </a:t>
            </a:r>
            <a:r>
              <a:rPr lang="en-US" sz="2400" dirty="0" smtClean="0">
                <a:solidFill>
                  <a:srgbClr val="C00000"/>
                </a:solidFill>
              </a:rPr>
              <a:t>www.forsyth.k12.ga.us/sfhs/site/default.asp</a:t>
            </a:r>
          </a:p>
          <a:p>
            <a:pPr algn="ctr"/>
            <a:r>
              <a:rPr lang="en-US" sz="1800" dirty="0" smtClean="0">
                <a:solidFill>
                  <a:schemeClr val="accent5">
                    <a:lumMod val="10000"/>
                  </a:schemeClr>
                </a:solidFill>
              </a:rPr>
              <a:t>Click the Academics tab, then Advanced Studies, then International Baccalaureate</a:t>
            </a:r>
            <a:endParaRPr lang="en-US" sz="2400" dirty="0">
              <a:solidFill>
                <a:schemeClr val="accent5">
                  <a:lumMod val="10000"/>
                </a:schemeClr>
              </a:solidFill>
            </a:endParaRPr>
          </a:p>
          <a:p>
            <a:pPr algn="ctr"/>
            <a:r>
              <a:rPr lang="en-US" sz="2400" dirty="0" smtClean="0">
                <a:solidFill>
                  <a:schemeClr val="accent5">
                    <a:lumMod val="10000"/>
                  </a:schemeClr>
                </a:solidFill>
              </a:rPr>
              <a:t>You can also get more information about IB at</a:t>
            </a:r>
            <a:r>
              <a:rPr lang="en-US" sz="2400" dirty="0">
                <a:solidFill>
                  <a:schemeClr val="accent5">
                    <a:lumMod val="10000"/>
                  </a:schemeClr>
                </a:solidFill>
              </a:rPr>
              <a:t> </a:t>
            </a:r>
            <a:r>
              <a:rPr lang="en-US" sz="2400" dirty="0" smtClean="0">
                <a:solidFill>
                  <a:srgbClr val="C00000"/>
                </a:solidFill>
              </a:rPr>
              <a:t>www.ibo.org</a:t>
            </a:r>
            <a:r>
              <a:rPr lang="en-US" sz="2400" dirty="0" smtClean="0">
                <a:solidFill>
                  <a:schemeClr val="accent5">
                    <a:lumMod val="10000"/>
                  </a:schemeClr>
                </a:solidFill>
              </a:rPr>
              <a:t>.</a:t>
            </a:r>
          </a:p>
          <a:p>
            <a:pPr algn="ctr"/>
            <a:endParaRPr lang="en-US" dirty="0">
              <a:solidFill>
                <a:schemeClr val="accent5">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charset="0"/>
            </a:endParaRPr>
          </a:p>
        </p:txBody>
      </p:sp>
      <p:sp>
        <p:nvSpPr>
          <p:cNvPr id="56323" name="Rectangle 3"/>
          <p:cNvSpPr>
            <a:spLocks noGrp="1" noChangeArrowheads="1"/>
          </p:cNvSpPr>
          <p:nvPr>
            <p:ph type="title"/>
          </p:nvPr>
        </p:nvSpPr>
        <p:spPr>
          <a:xfrm>
            <a:off x="457200" y="-360218"/>
            <a:ext cx="8229600" cy="1828800"/>
          </a:xfrm>
        </p:spPr>
        <p:txBody>
          <a:bodyPr/>
          <a:lstStyle/>
          <a:p>
            <a:pPr eaLnBrk="1" hangingPunct="1">
              <a:defRPr/>
            </a:pPr>
            <a:r>
              <a:rPr lang="en-US" sz="3600" b="1" dirty="0" smtClean="0">
                <a:solidFill>
                  <a:schemeClr val="tx1"/>
                </a:solidFill>
                <a:latin typeface="Myriad Pro" pitchFamily="34" charset="0"/>
              </a:rPr>
              <a:t>AP or IB, that is the question…</a:t>
            </a:r>
          </a:p>
        </p:txBody>
      </p:sp>
      <p:sp>
        <p:nvSpPr>
          <p:cNvPr id="15364" name="Oval 4"/>
          <p:cNvSpPr>
            <a:spLocks noChangeArrowheads="1"/>
          </p:cNvSpPr>
          <p:nvPr/>
        </p:nvSpPr>
        <p:spPr bwMode="auto">
          <a:xfrm>
            <a:off x="152401" y="1066800"/>
            <a:ext cx="5791200" cy="5410200"/>
          </a:xfrm>
          <a:prstGeom prst="ellipse">
            <a:avLst/>
          </a:prstGeom>
          <a:solidFill>
            <a:schemeClr val="accent1">
              <a:alpha val="39999"/>
            </a:schemeClr>
          </a:solidFill>
          <a:ln w="12700">
            <a:solidFill>
              <a:schemeClr val="tx1"/>
            </a:solidFill>
            <a:round/>
            <a:headEnd/>
            <a:tailEnd/>
          </a:ln>
        </p:spPr>
        <p:txBody>
          <a:bodyPr wrap="none" lIns="64291" tIns="32146" rIns="64291" bIns="32146" anchor="ctr"/>
          <a:lstStyle/>
          <a:p>
            <a:endParaRPr lang="en-US"/>
          </a:p>
        </p:txBody>
      </p:sp>
      <p:sp>
        <p:nvSpPr>
          <p:cNvPr id="15366" name="Oval 5"/>
          <p:cNvSpPr>
            <a:spLocks noChangeArrowheads="1"/>
          </p:cNvSpPr>
          <p:nvPr/>
        </p:nvSpPr>
        <p:spPr bwMode="auto">
          <a:xfrm>
            <a:off x="3048000" y="1066800"/>
            <a:ext cx="5943600" cy="5410200"/>
          </a:xfrm>
          <a:prstGeom prst="ellipse">
            <a:avLst/>
          </a:prstGeom>
          <a:solidFill>
            <a:schemeClr val="folHlink">
              <a:alpha val="39999"/>
            </a:schemeClr>
          </a:solidFill>
          <a:ln w="12700">
            <a:solidFill>
              <a:schemeClr val="tx1"/>
            </a:solidFill>
            <a:round/>
            <a:headEnd/>
            <a:tailEnd/>
          </a:ln>
        </p:spPr>
        <p:txBody>
          <a:bodyPr wrap="none" lIns="64291" tIns="32146" rIns="64291" bIns="32146" anchor="ctr"/>
          <a:lstStyle/>
          <a:p>
            <a:endParaRPr lang="en-US"/>
          </a:p>
        </p:txBody>
      </p:sp>
      <p:sp>
        <p:nvSpPr>
          <p:cNvPr id="15367" name="Text Box 6"/>
          <p:cNvSpPr txBox="1">
            <a:spLocks noChangeArrowheads="1"/>
          </p:cNvSpPr>
          <p:nvPr/>
        </p:nvSpPr>
        <p:spPr bwMode="auto">
          <a:xfrm>
            <a:off x="2971800" y="1905000"/>
            <a:ext cx="2895600" cy="3758239"/>
          </a:xfrm>
          <a:prstGeom prst="rect">
            <a:avLst/>
          </a:prstGeom>
          <a:noFill/>
          <a:ln w="9525">
            <a:noFill/>
            <a:miter lim="800000"/>
            <a:headEnd/>
            <a:tailEnd/>
          </a:ln>
        </p:spPr>
        <p:txBody>
          <a:bodyPr wrap="square" lIns="182880" tIns="32146" rIns="182880" bIns="32146">
            <a:spAutoFit/>
          </a:bodyPr>
          <a:lstStyle/>
          <a:p>
            <a:pPr algn="ctr">
              <a:spcBef>
                <a:spcPct val="50000"/>
              </a:spcBef>
            </a:pPr>
            <a:r>
              <a:rPr lang="en-US" b="1" dirty="0">
                <a:solidFill>
                  <a:schemeClr val="accent5">
                    <a:lumMod val="10000"/>
                  </a:schemeClr>
                </a:solidFill>
                <a:latin typeface="Bell Gothic Std Light" pitchFamily="34" charset="0"/>
              </a:rPr>
              <a:t>High rigor</a:t>
            </a:r>
          </a:p>
          <a:p>
            <a:pPr algn="ctr">
              <a:spcBef>
                <a:spcPct val="50000"/>
              </a:spcBef>
            </a:pPr>
            <a:r>
              <a:rPr lang="en-US" b="1" dirty="0">
                <a:solidFill>
                  <a:schemeClr val="accent5">
                    <a:lumMod val="10000"/>
                  </a:schemeClr>
                </a:solidFill>
                <a:latin typeface="Bell Gothic Std Light" pitchFamily="34" charset="0"/>
              </a:rPr>
              <a:t>Quality point adjustment to GPA</a:t>
            </a:r>
          </a:p>
          <a:p>
            <a:pPr algn="ctr">
              <a:spcBef>
                <a:spcPct val="50000"/>
              </a:spcBef>
            </a:pPr>
            <a:r>
              <a:rPr lang="en-US" b="1" dirty="0">
                <a:solidFill>
                  <a:schemeClr val="accent5">
                    <a:lumMod val="10000"/>
                  </a:schemeClr>
                </a:solidFill>
                <a:latin typeface="Bell Gothic Std Light" pitchFamily="34" charset="0"/>
              </a:rPr>
              <a:t>College level coursework</a:t>
            </a:r>
            <a:r>
              <a:rPr lang="en-US" b="1" dirty="0" smtClean="0">
                <a:solidFill>
                  <a:schemeClr val="accent5">
                    <a:lumMod val="10000"/>
                  </a:schemeClr>
                </a:solidFill>
                <a:latin typeface="Bell Gothic Std Light" pitchFamily="34" charset="0"/>
              </a:rPr>
              <a:t>/ curriculum</a:t>
            </a:r>
            <a:endParaRPr lang="en-US" b="1" dirty="0">
              <a:solidFill>
                <a:schemeClr val="accent5">
                  <a:lumMod val="10000"/>
                </a:schemeClr>
              </a:solidFill>
              <a:latin typeface="Bell Gothic Std Light" pitchFamily="34" charset="0"/>
            </a:endParaRPr>
          </a:p>
          <a:p>
            <a:pPr algn="ctr">
              <a:spcBef>
                <a:spcPct val="50000"/>
              </a:spcBef>
            </a:pPr>
            <a:r>
              <a:rPr lang="en-US" b="1" dirty="0">
                <a:solidFill>
                  <a:schemeClr val="accent5">
                    <a:lumMod val="10000"/>
                  </a:schemeClr>
                </a:solidFill>
                <a:latin typeface="Bell Gothic Std Light" pitchFamily="34" charset="0"/>
              </a:rPr>
              <a:t>Potential college credit</a:t>
            </a:r>
          </a:p>
          <a:p>
            <a:pPr algn="ctr">
              <a:spcBef>
                <a:spcPts val="1200"/>
              </a:spcBef>
            </a:pPr>
            <a:r>
              <a:rPr lang="en-US" b="1" dirty="0">
                <a:solidFill>
                  <a:schemeClr val="accent5">
                    <a:lumMod val="10000"/>
                  </a:schemeClr>
                </a:solidFill>
                <a:latin typeface="Bell Gothic Std Light" pitchFamily="34" charset="0"/>
              </a:rPr>
              <a:t>College </a:t>
            </a:r>
            <a:r>
              <a:rPr lang="en-US" b="1" dirty="0" smtClean="0">
                <a:solidFill>
                  <a:schemeClr val="accent5">
                    <a:lumMod val="10000"/>
                  </a:schemeClr>
                </a:solidFill>
                <a:latin typeface="Bell Gothic Std Light" pitchFamily="34" charset="0"/>
              </a:rPr>
              <a:t>recognition</a:t>
            </a:r>
          </a:p>
          <a:p>
            <a:pPr algn="ctr">
              <a:spcBef>
                <a:spcPts val="0"/>
              </a:spcBef>
            </a:pPr>
            <a:r>
              <a:rPr lang="en-US" b="1" dirty="0" smtClean="0">
                <a:solidFill>
                  <a:schemeClr val="accent5">
                    <a:lumMod val="10000"/>
                  </a:schemeClr>
                </a:solidFill>
                <a:latin typeface="Bell Gothic Std Light" pitchFamily="34" charset="0"/>
              </a:rPr>
              <a:t>of </a:t>
            </a:r>
            <a:r>
              <a:rPr lang="en-US" b="1" dirty="0">
                <a:solidFill>
                  <a:schemeClr val="accent5">
                    <a:lumMod val="10000"/>
                  </a:schemeClr>
                </a:solidFill>
                <a:latin typeface="Bell Gothic Std Light" pitchFamily="34" charset="0"/>
              </a:rPr>
              <a:t>challenge</a:t>
            </a:r>
          </a:p>
        </p:txBody>
      </p:sp>
      <p:sp>
        <p:nvSpPr>
          <p:cNvPr id="15368" name="Text Box 7"/>
          <p:cNvSpPr txBox="1">
            <a:spLocks noChangeArrowheads="1"/>
          </p:cNvSpPr>
          <p:nvPr/>
        </p:nvSpPr>
        <p:spPr bwMode="auto">
          <a:xfrm>
            <a:off x="415660" y="1964454"/>
            <a:ext cx="3241940" cy="3281185"/>
          </a:xfrm>
          <a:prstGeom prst="rect">
            <a:avLst/>
          </a:prstGeom>
          <a:noFill/>
          <a:ln w="9525">
            <a:noFill/>
            <a:miter lim="800000"/>
            <a:headEnd/>
            <a:tailEnd/>
          </a:ln>
        </p:spPr>
        <p:txBody>
          <a:bodyPr wrap="square" lIns="182880" tIns="32146" rIns="182880" bIns="32146" anchor="ctr" anchorCtr="0">
            <a:spAutoFit/>
          </a:bodyPr>
          <a:lstStyle/>
          <a:p>
            <a:pPr>
              <a:spcBef>
                <a:spcPct val="50000"/>
              </a:spcBef>
            </a:pPr>
            <a:r>
              <a:rPr lang="en-US" b="1" dirty="0" smtClean="0">
                <a:solidFill>
                  <a:schemeClr val="accent5">
                    <a:lumMod val="10000"/>
                  </a:schemeClr>
                </a:solidFill>
                <a:latin typeface="Bell Gothic Std Light" pitchFamily="34" charset="0"/>
              </a:rPr>
              <a:t>         </a:t>
            </a:r>
            <a:r>
              <a:rPr lang="en-US" sz="1800" b="1" dirty="0" smtClean="0">
                <a:solidFill>
                  <a:schemeClr val="accent5">
                    <a:lumMod val="10000"/>
                  </a:schemeClr>
                </a:solidFill>
                <a:latin typeface="Bell Gothic Std Light" pitchFamily="34" charset="0"/>
              </a:rPr>
              <a:t>Classes stand alone</a:t>
            </a:r>
            <a:endParaRPr lang="en-US" sz="1800" b="1" dirty="0">
              <a:solidFill>
                <a:schemeClr val="accent5">
                  <a:lumMod val="10000"/>
                </a:schemeClr>
              </a:solidFill>
              <a:latin typeface="Bell Gothic Std Light" pitchFamily="34" charset="0"/>
            </a:endParaRPr>
          </a:p>
          <a:p>
            <a:pPr>
              <a:spcBef>
                <a:spcPct val="50000"/>
              </a:spcBef>
            </a:pPr>
            <a:r>
              <a:rPr lang="en-US" sz="1800" b="1" dirty="0" smtClean="0">
                <a:solidFill>
                  <a:schemeClr val="accent5">
                    <a:lumMod val="10000"/>
                  </a:schemeClr>
                </a:solidFill>
                <a:latin typeface="Bell Gothic Std Light" pitchFamily="34" charset="0"/>
              </a:rPr>
              <a:t>      Externally assessed</a:t>
            </a:r>
          </a:p>
          <a:p>
            <a:pPr>
              <a:spcBef>
                <a:spcPct val="50000"/>
              </a:spcBef>
            </a:pPr>
            <a:r>
              <a:rPr lang="en-US" sz="1800" b="1" dirty="0" smtClean="0">
                <a:solidFill>
                  <a:schemeClr val="accent5">
                    <a:lumMod val="10000"/>
                  </a:schemeClr>
                </a:solidFill>
                <a:latin typeface="Bell Gothic Std Light" pitchFamily="34" charset="0"/>
              </a:rPr>
              <a:t>       Grading </a:t>
            </a:r>
            <a:r>
              <a:rPr lang="en-US" sz="1800" b="1" dirty="0">
                <a:solidFill>
                  <a:schemeClr val="accent5">
                    <a:lumMod val="10000"/>
                  </a:schemeClr>
                </a:solidFill>
                <a:latin typeface="Bell Gothic Std Light" pitchFamily="34" charset="0"/>
              </a:rPr>
              <a:t>scale </a:t>
            </a:r>
            <a:r>
              <a:rPr lang="en-US" sz="1800" b="1" dirty="0" smtClean="0">
                <a:solidFill>
                  <a:schemeClr val="accent5">
                    <a:lumMod val="10000"/>
                  </a:schemeClr>
                </a:solidFill>
                <a:latin typeface="Bell Gothic Std Light" pitchFamily="34" charset="0"/>
              </a:rPr>
              <a:t>1-5</a:t>
            </a:r>
            <a:endParaRPr lang="en-US" sz="1800" b="1" dirty="0">
              <a:solidFill>
                <a:schemeClr val="accent5">
                  <a:lumMod val="10000"/>
                </a:schemeClr>
              </a:solidFill>
              <a:latin typeface="Bell Gothic Std Light" pitchFamily="34" charset="0"/>
            </a:endParaRPr>
          </a:p>
          <a:p>
            <a:pPr>
              <a:spcBef>
                <a:spcPct val="50000"/>
              </a:spcBef>
            </a:pPr>
            <a:r>
              <a:rPr lang="en-US" sz="1800" b="1" dirty="0">
                <a:solidFill>
                  <a:schemeClr val="accent5">
                    <a:lumMod val="10000"/>
                  </a:schemeClr>
                </a:solidFill>
                <a:latin typeface="Bell Gothic Std Light" pitchFamily="34" charset="0"/>
              </a:rPr>
              <a:t>3 is a “passing” score</a:t>
            </a:r>
          </a:p>
          <a:p>
            <a:pPr>
              <a:spcBef>
                <a:spcPct val="50000"/>
              </a:spcBef>
            </a:pPr>
            <a:r>
              <a:rPr lang="en-US" sz="1800" b="1" dirty="0" smtClean="0">
                <a:solidFill>
                  <a:schemeClr val="accent5">
                    <a:lumMod val="10000"/>
                  </a:schemeClr>
                </a:solidFill>
                <a:latin typeface="Bell Gothic Std Light" pitchFamily="34" charset="0"/>
              </a:rPr>
              <a:t>   Large </a:t>
            </a:r>
            <a:r>
              <a:rPr lang="en-US" sz="1800" b="1" dirty="0">
                <a:solidFill>
                  <a:schemeClr val="accent5">
                    <a:lumMod val="10000"/>
                  </a:schemeClr>
                </a:solidFill>
                <a:latin typeface="Bell Gothic Std Light" pitchFamily="34" charset="0"/>
              </a:rPr>
              <a:t>selection of </a:t>
            </a:r>
            <a:r>
              <a:rPr lang="en-US" sz="1800" b="1" dirty="0" smtClean="0">
                <a:solidFill>
                  <a:schemeClr val="accent5">
                    <a:lumMod val="10000"/>
                  </a:schemeClr>
                </a:solidFill>
                <a:latin typeface="Bell Gothic Std Light" pitchFamily="34" charset="0"/>
              </a:rPr>
              <a:t> </a:t>
            </a:r>
            <a:br>
              <a:rPr lang="en-US" sz="1800" b="1" dirty="0" smtClean="0">
                <a:solidFill>
                  <a:schemeClr val="accent5">
                    <a:lumMod val="10000"/>
                  </a:schemeClr>
                </a:solidFill>
                <a:latin typeface="Bell Gothic Std Light" pitchFamily="34" charset="0"/>
              </a:rPr>
            </a:br>
            <a:r>
              <a:rPr lang="en-US" sz="1800" b="1" dirty="0" smtClean="0">
                <a:solidFill>
                  <a:schemeClr val="accent5">
                    <a:lumMod val="10000"/>
                  </a:schemeClr>
                </a:solidFill>
                <a:latin typeface="Bell Gothic Std Light" pitchFamily="34" charset="0"/>
              </a:rPr>
              <a:t>                    classes</a:t>
            </a:r>
            <a:endParaRPr lang="en-US" sz="1800" b="1" dirty="0">
              <a:solidFill>
                <a:schemeClr val="accent5">
                  <a:lumMod val="10000"/>
                </a:schemeClr>
              </a:solidFill>
              <a:latin typeface="Bell Gothic Std Light" pitchFamily="34" charset="0"/>
            </a:endParaRPr>
          </a:p>
          <a:p>
            <a:pPr>
              <a:spcBef>
                <a:spcPct val="50000"/>
              </a:spcBef>
            </a:pPr>
            <a:r>
              <a:rPr lang="en-US" sz="1800" b="1" dirty="0" smtClean="0">
                <a:solidFill>
                  <a:schemeClr val="accent5">
                    <a:lumMod val="10000"/>
                  </a:schemeClr>
                </a:solidFill>
                <a:latin typeface="Bell Gothic Std Light" pitchFamily="34" charset="0"/>
              </a:rPr>
              <a:t>  Can </a:t>
            </a:r>
            <a:r>
              <a:rPr lang="en-US" sz="1800" b="1" dirty="0">
                <a:solidFill>
                  <a:schemeClr val="accent5">
                    <a:lumMod val="10000"/>
                  </a:schemeClr>
                </a:solidFill>
                <a:latin typeface="Bell Gothic Std Light" pitchFamily="34" charset="0"/>
              </a:rPr>
              <a:t>pick and choose </a:t>
            </a:r>
            <a:r>
              <a:rPr lang="en-US" sz="1800" b="1" dirty="0" smtClean="0">
                <a:solidFill>
                  <a:schemeClr val="accent5">
                    <a:lumMod val="10000"/>
                  </a:schemeClr>
                </a:solidFill>
                <a:latin typeface="Bell Gothic Std Light" pitchFamily="34" charset="0"/>
              </a:rPr>
              <a:t/>
            </a:r>
            <a:br>
              <a:rPr lang="en-US" sz="1800" b="1" dirty="0" smtClean="0">
                <a:solidFill>
                  <a:schemeClr val="accent5">
                    <a:lumMod val="10000"/>
                  </a:schemeClr>
                </a:solidFill>
                <a:latin typeface="Bell Gothic Std Light" pitchFamily="34" charset="0"/>
              </a:rPr>
            </a:br>
            <a:r>
              <a:rPr lang="en-US" sz="1800" b="1" dirty="0" smtClean="0">
                <a:solidFill>
                  <a:schemeClr val="accent5">
                    <a:lumMod val="10000"/>
                  </a:schemeClr>
                </a:solidFill>
                <a:latin typeface="Bell Gothic Std Light" pitchFamily="34" charset="0"/>
              </a:rPr>
              <a:t>     subjects </a:t>
            </a:r>
            <a:r>
              <a:rPr lang="en-US" sz="1800" b="1" dirty="0">
                <a:solidFill>
                  <a:schemeClr val="accent5">
                    <a:lumMod val="10000"/>
                  </a:schemeClr>
                </a:solidFill>
                <a:latin typeface="Bell Gothic Std Light" pitchFamily="34" charset="0"/>
              </a:rPr>
              <a:t>to take by </a:t>
            </a:r>
            <a:r>
              <a:rPr lang="en-US" sz="1800" b="1" dirty="0" smtClean="0">
                <a:solidFill>
                  <a:schemeClr val="accent5">
                    <a:lumMod val="10000"/>
                  </a:schemeClr>
                </a:solidFill>
                <a:latin typeface="Bell Gothic Std Light" pitchFamily="34" charset="0"/>
              </a:rPr>
              <a:t> </a:t>
            </a:r>
            <a:br>
              <a:rPr lang="en-US" sz="1800" b="1" dirty="0" smtClean="0">
                <a:solidFill>
                  <a:schemeClr val="accent5">
                    <a:lumMod val="10000"/>
                  </a:schemeClr>
                </a:solidFill>
                <a:latin typeface="Bell Gothic Std Light" pitchFamily="34" charset="0"/>
              </a:rPr>
            </a:br>
            <a:r>
              <a:rPr lang="en-US" sz="1800" b="1" dirty="0" smtClean="0">
                <a:solidFill>
                  <a:schemeClr val="accent5">
                    <a:lumMod val="10000"/>
                  </a:schemeClr>
                </a:solidFill>
                <a:latin typeface="Bell Gothic Std Light" pitchFamily="34" charset="0"/>
              </a:rPr>
              <a:t>                   preference</a:t>
            </a:r>
            <a:endParaRPr lang="en-US" sz="1800" b="1" dirty="0">
              <a:solidFill>
                <a:schemeClr val="accent5">
                  <a:lumMod val="10000"/>
                </a:schemeClr>
              </a:solidFill>
              <a:latin typeface="Bell Gothic Std Light" pitchFamily="34" charset="0"/>
            </a:endParaRPr>
          </a:p>
        </p:txBody>
      </p:sp>
      <p:sp>
        <p:nvSpPr>
          <p:cNvPr id="15369" name="Text Box 8"/>
          <p:cNvSpPr txBox="1">
            <a:spLocks noChangeArrowheads="1"/>
          </p:cNvSpPr>
          <p:nvPr/>
        </p:nvSpPr>
        <p:spPr bwMode="auto">
          <a:xfrm>
            <a:off x="5257800" y="1802873"/>
            <a:ext cx="3657600" cy="3912127"/>
          </a:xfrm>
          <a:prstGeom prst="rect">
            <a:avLst/>
          </a:prstGeom>
          <a:noFill/>
          <a:ln w="9525">
            <a:noFill/>
            <a:miter lim="800000"/>
            <a:headEnd/>
            <a:tailEnd/>
          </a:ln>
        </p:spPr>
        <p:txBody>
          <a:bodyPr wrap="square" lIns="182880" tIns="32146" rIns="182880" bIns="32146">
            <a:spAutoFit/>
          </a:bodyPr>
          <a:lstStyle/>
          <a:p>
            <a:pPr>
              <a:spcBef>
                <a:spcPct val="50000"/>
              </a:spcBef>
            </a:pPr>
            <a:r>
              <a:rPr lang="en-US" b="1" dirty="0">
                <a:solidFill>
                  <a:schemeClr val="accent5">
                    <a:lumMod val="10000"/>
                  </a:schemeClr>
                </a:solidFill>
                <a:latin typeface="Bell Gothic Std Light" pitchFamily="34" charset="0"/>
              </a:rPr>
              <a:t>Interdisciplinary</a:t>
            </a:r>
          </a:p>
          <a:p>
            <a:pPr>
              <a:spcBef>
                <a:spcPct val="50000"/>
              </a:spcBef>
            </a:pPr>
            <a:r>
              <a:rPr lang="en-US" b="1" dirty="0" smtClean="0">
                <a:solidFill>
                  <a:schemeClr val="accent5">
                    <a:lumMod val="10000"/>
                  </a:schemeClr>
                </a:solidFill>
                <a:latin typeface="Bell Gothic Std Light" pitchFamily="34" charset="0"/>
              </a:rPr>
              <a:t>   Internally and externally </a:t>
            </a:r>
            <a:br>
              <a:rPr lang="en-US" b="1" dirty="0" smtClean="0">
                <a:solidFill>
                  <a:schemeClr val="accent5">
                    <a:lumMod val="10000"/>
                  </a:schemeClr>
                </a:solidFill>
                <a:latin typeface="Bell Gothic Std Light" pitchFamily="34" charset="0"/>
              </a:rPr>
            </a:br>
            <a:r>
              <a:rPr lang="en-US" b="1" dirty="0" smtClean="0">
                <a:solidFill>
                  <a:schemeClr val="accent5">
                    <a:lumMod val="10000"/>
                  </a:schemeClr>
                </a:solidFill>
                <a:latin typeface="Bell Gothic Std Light" pitchFamily="34" charset="0"/>
              </a:rPr>
              <a:t>      assessed</a:t>
            </a:r>
            <a:endParaRPr lang="en-US" b="1" dirty="0">
              <a:solidFill>
                <a:schemeClr val="accent5">
                  <a:lumMod val="10000"/>
                </a:schemeClr>
              </a:solidFill>
              <a:latin typeface="Bell Gothic Std Light" pitchFamily="34" charset="0"/>
            </a:endParaRPr>
          </a:p>
          <a:p>
            <a:pPr>
              <a:spcBef>
                <a:spcPct val="50000"/>
              </a:spcBef>
            </a:pPr>
            <a:r>
              <a:rPr lang="en-US" b="1" dirty="0" smtClean="0">
                <a:solidFill>
                  <a:schemeClr val="accent5">
                    <a:lumMod val="10000"/>
                  </a:schemeClr>
                </a:solidFill>
                <a:latin typeface="Bell Gothic Std Light" pitchFamily="34" charset="0"/>
              </a:rPr>
              <a:t>       Grading </a:t>
            </a:r>
            <a:r>
              <a:rPr lang="en-US" b="1" dirty="0">
                <a:solidFill>
                  <a:schemeClr val="accent5">
                    <a:lumMod val="10000"/>
                  </a:schemeClr>
                </a:solidFill>
                <a:latin typeface="Bell Gothic Std Light" pitchFamily="34" charset="0"/>
              </a:rPr>
              <a:t>scale 1-7</a:t>
            </a:r>
          </a:p>
          <a:p>
            <a:pPr>
              <a:spcBef>
                <a:spcPct val="50000"/>
              </a:spcBef>
            </a:pPr>
            <a:r>
              <a:rPr lang="en-US" b="1" dirty="0" smtClean="0">
                <a:solidFill>
                  <a:schemeClr val="accent5">
                    <a:lumMod val="10000"/>
                  </a:schemeClr>
                </a:solidFill>
                <a:latin typeface="Bell Gothic Std Light" pitchFamily="34" charset="0"/>
              </a:rPr>
              <a:t>        4 </a:t>
            </a:r>
            <a:r>
              <a:rPr lang="en-US" b="1" dirty="0">
                <a:solidFill>
                  <a:schemeClr val="accent5">
                    <a:lumMod val="10000"/>
                  </a:schemeClr>
                </a:solidFill>
                <a:latin typeface="Bell Gothic Std Light" pitchFamily="34" charset="0"/>
              </a:rPr>
              <a:t>is a “</a:t>
            </a:r>
            <a:r>
              <a:rPr lang="en-US" b="1" dirty="0" smtClean="0">
                <a:solidFill>
                  <a:schemeClr val="accent5">
                    <a:lumMod val="10000"/>
                  </a:schemeClr>
                </a:solidFill>
                <a:latin typeface="Bell Gothic Std Light" pitchFamily="34" charset="0"/>
              </a:rPr>
              <a:t>passing” score</a:t>
            </a:r>
            <a:endParaRPr lang="en-US" b="1" dirty="0">
              <a:solidFill>
                <a:schemeClr val="accent5">
                  <a:lumMod val="10000"/>
                </a:schemeClr>
              </a:solidFill>
              <a:latin typeface="Bell Gothic Std Light" pitchFamily="34" charset="0"/>
            </a:endParaRPr>
          </a:p>
          <a:p>
            <a:pPr>
              <a:spcBef>
                <a:spcPct val="50000"/>
              </a:spcBef>
            </a:pPr>
            <a:r>
              <a:rPr lang="en-US" b="1" dirty="0" smtClean="0">
                <a:solidFill>
                  <a:schemeClr val="accent5">
                    <a:lumMod val="10000"/>
                  </a:schemeClr>
                </a:solidFill>
                <a:latin typeface="Bell Gothic Std Light" pitchFamily="34" charset="0"/>
              </a:rPr>
              <a:t>        Specific </a:t>
            </a:r>
            <a:r>
              <a:rPr lang="en-US" b="1" dirty="0">
                <a:solidFill>
                  <a:schemeClr val="accent5">
                    <a:lumMod val="10000"/>
                  </a:schemeClr>
                </a:solidFill>
                <a:latin typeface="Bell Gothic Std Light" pitchFamily="34" charset="0"/>
              </a:rPr>
              <a:t>curriculum </a:t>
            </a:r>
            <a:r>
              <a:rPr lang="en-US" b="1" dirty="0" smtClean="0">
                <a:solidFill>
                  <a:schemeClr val="accent5">
                    <a:lumMod val="10000"/>
                  </a:schemeClr>
                </a:solidFill>
                <a:latin typeface="Bell Gothic Std Light" pitchFamily="34" charset="0"/>
              </a:rPr>
              <a:t/>
            </a:r>
            <a:br>
              <a:rPr lang="en-US" b="1" dirty="0" smtClean="0">
                <a:solidFill>
                  <a:schemeClr val="accent5">
                    <a:lumMod val="10000"/>
                  </a:schemeClr>
                </a:solidFill>
                <a:latin typeface="Bell Gothic Std Light" pitchFamily="34" charset="0"/>
              </a:rPr>
            </a:br>
            <a:r>
              <a:rPr lang="en-US" b="1" dirty="0" smtClean="0">
                <a:solidFill>
                  <a:schemeClr val="accent5">
                    <a:lumMod val="10000"/>
                  </a:schemeClr>
                </a:solidFill>
                <a:latin typeface="Bell Gothic Std Light" pitchFamily="34" charset="0"/>
              </a:rPr>
              <a:t>        requirements </a:t>
            </a:r>
            <a:r>
              <a:rPr lang="en-US" b="1" dirty="0">
                <a:solidFill>
                  <a:schemeClr val="accent5">
                    <a:lumMod val="10000"/>
                  </a:schemeClr>
                </a:solidFill>
                <a:latin typeface="Bell Gothic Std Light" pitchFamily="34" charset="0"/>
              </a:rPr>
              <a:t>across </a:t>
            </a:r>
            <a:r>
              <a:rPr lang="en-US" b="1" dirty="0" smtClean="0">
                <a:solidFill>
                  <a:schemeClr val="accent5">
                    <a:lumMod val="10000"/>
                  </a:schemeClr>
                </a:solidFill>
                <a:latin typeface="Bell Gothic Std Light" pitchFamily="34" charset="0"/>
              </a:rPr>
              <a:t/>
            </a:r>
            <a:br>
              <a:rPr lang="en-US" b="1" dirty="0" smtClean="0">
                <a:solidFill>
                  <a:schemeClr val="accent5">
                    <a:lumMod val="10000"/>
                  </a:schemeClr>
                </a:solidFill>
                <a:latin typeface="Bell Gothic Std Light" pitchFamily="34" charset="0"/>
              </a:rPr>
            </a:br>
            <a:r>
              <a:rPr lang="en-US" b="1" dirty="0" smtClean="0">
                <a:solidFill>
                  <a:schemeClr val="accent5">
                    <a:lumMod val="10000"/>
                  </a:schemeClr>
                </a:solidFill>
                <a:latin typeface="Bell Gothic Std Light" pitchFamily="34" charset="0"/>
              </a:rPr>
              <a:t>       the </a:t>
            </a:r>
            <a:r>
              <a:rPr lang="en-US" b="1" dirty="0">
                <a:solidFill>
                  <a:schemeClr val="accent5">
                    <a:lumMod val="10000"/>
                  </a:schemeClr>
                </a:solidFill>
                <a:latin typeface="Bell Gothic Std Light" pitchFamily="34" charset="0"/>
              </a:rPr>
              <a:t>disciplines </a:t>
            </a:r>
          </a:p>
          <a:p>
            <a:pPr>
              <a:spcBef>
                <a:spcPct val="50000"/>
              </a:spcBef>
            </a:pPr>
            <a:r>
              <a:rPr lang="en-US" b="1" dirty="0" smtClean="0">
                <a:solidFill>
                  <a:schemeClr val="accent5">
                    <a:lumMod val="10000"/>
                  </a:schemeClr>
                </a:solidFill>
                <a:latin typeface="Bell Gothic Std Light" pitchFamily="34" charset="0"/>
              </a:rPr>
              <a:t>    Develops </a:t>
            </a:r>
            <a:r>
              <a:rPr lang="en-US" b="1" dirty="0">
                <a:solidFill>
                  <a:schemeClr val="accent5">
                    <a:lumMod val="10000"/>
                  </a:schemeClr>
                </a:solidFill>
                <a:latin typeface="Bell Gothic Std Light" pitchFamily="34" charset="0"/>
              </a:rPr>
              <a:t>whole student </a:t>
            </a:r>
            <a:r>
              <a:rPr lang="en-US" b="1" dirty="0" smtClean="0">
                <a:solidFill>
                  <a:schemeClr val="accent5">
                    <a:lumMod val="10000"/>
                  </a:schemeClr>
                </a:solidFill>
                <a:latin typeface="Bell Gothic Std Light" pitchFamily="34" charset="0"/>
              </a:rPr>
              <a:t/>
            </a:r>
            <a:br>
              <a:rPr lang="en-US" b="1" dirty="0" smtClean="0">
                <a:solidFill>
                  <a:schemeClr val="accent5">
                    <a:lumMod val="10000"/>
                  </a:schemeClr>
                </a:solidFill>
                <a:latin typeface="Bell Gothic Std Light" pitchFamily="34" charset="0"/>
              </a:rPr>
            </a:br>
            <a:r>
              <a:rPr lang="en-US" b="1" dirty="0" smtClean="0">
                <a:solidFill>
                  <a:schemeClr val="accent5">
                    <a:lumMod val="10000"/>
                  </a:schemeClr>
                </a:solidFill>
                <a:latin typeface="Bell Gothic Std Light" pitchFamily="34" charset="0"/>
              </a:rPr>
              <a:t>        (</a:t>
            </a:r>
            <a:r>
              <a:rPr lang="en-US" b="1" dirty="0">
                <a:solidFill>
                  <a:schemeClr val="accent5">
                    <a:lumMod val="10000"/>
                  </a:schemeClr>
                </a:solidFill>
                <a:latin typeface="Bell Gothic Std Light" pitchFamily="34" charset="0"/>
              </a:rPr>
              <a:t>CAS, EE, TOK)</a:t>
            </a:r>
          </a:p>
        </p:txBody>
      </p:sp>
      <p:sp>
        <p:nvSpPr>
          <p:cNvPr id="9" name="Rectangle 8"/>
          <p:cNvSpPr/>
          <p:nvPr/>
        </p:nvSpPr>
        <p:spPr>
          <a:xfrm>
            <a:off x="533400" y="990600"/>
            <a:ext cx="1114408"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AP</a:t>
            </a:r>
            <a:endParaRPr lang="en-US" sz="5400" b="1" cap="none" spc="0" dirty="0">
              <a:ln w="50800"/>
              <a:solidFill>
                <a:schemeClr val="bg1">
                  <a:shade val="50000"/>
                </a:schemeClr>
              </a:solidFill>
              <a:effectLst/>
            </a:endParaRPr>
          </a:p>
        </p:txBody>
      </p:sp>
      <p:sp>
        <p:nvSpPr>
          <p:cNvPr id="11" name="Rectangle 10"/>
          <p:cNvSpPr/>
          <p:nvPr/>
        </p:nvSpPr>
        <p:spPr>
          <a:xfrm>
            <a:off x="7696200" y="990600"/>
            <a:ext cx="994183"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2"/>
                  </a:solidFill>
                </a:ln>
                <a:solidFill>
                  <a:schemeClr val="bg1">
                    <a:lumMod val="60000"/>
                    <a:lumOff val="40000"/>
                  </a:schemeClr>
                </a:solidFill>
              </a:rPr>
              <a:t>IB</a:t>
            </a:r>
            <a:endParaRPr lang="en-US" sz="5400" b="1" cap="none" spc="0" dirty="0">
              <a:ln w="50800">
                <a:solidFill>
                  <a:schemeClr val="bg2"/>
                </a:solidFill>
              </a:ln>
              <a:solidFill>
                <a:schemeClr val="bg1">
                  <a:lumMod val="60000"/>
                  <a:lumOff val="40000"/>
                </a:schemeClr>
              </a:solidFill>
              <a:effectLst/>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Kevin S Denney\Documents\School\IB Cooridnator Files 2012\DP-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2362200"/>
            <a:ext cx="41910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3075" y="23622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Two Programs</a:t>
            </a:r>
          </a:p>
        </p:txBody>
      </p:sp>
      <p:sp>
        <p:nvSpPr>
          <p:cNvPr id="5" name="Content Placeholder 2"/>
          <p:cNvSpPr txBox="1">
            <a:spLocks/>
          </p:cNvSpPr>
          <p:nvPr/>
        </p:nvSpPr>
        <p:spPr>
          <a:xfrm>
            <a:off x="2455479" y="719243"/>
            <a:ext cx="4191000" cy="2176357"/>
          </a:xfrm>
          <a:prstGeom prst="rect">
            <a:avLst/>
          </a:prstGeom>
        </p:spPr>
        <p:txBody>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algn="ctr">
              <a:buFontTx/>
              <a:buNone/>
            </a:pPr>
            <a:r>
              <a:rPr lang="en-US" sz="2400" u="sng" kern="0" dirty="0" smtClean="0">
                <a:solidFill>
                  <a:schemeClr val="accent5">
                    <a:lumMod val="10000"/>
                  </a:schemeClr>
                </a:solidFill>
                <a:effectLst/>
                <a:latin typeface="ArtBrush" pitchFamily="34" charset="0"/>
              </a:rPr>
              <a:t>Whole Student</a:t>
            </a:r>
          </a:p>
          <a:p>
            <a:pPr marL="0" indent="0" algn="ctr">
              <a:spcAft>
                <a:spcPts val="600"/>
              </a:spcAft>
              <a:buFontTx/>
              <a:buNone/>
            </a:pPr>
            <a:r>
              <a:rPr lang="en-US" sz="1800" kern="0" dirty="0">
                <a:solidFill>
                  <a:srgbClr val="663300"/>
                </a:solidFill>
                <a:effectLst/>
                <a:latin typeface="Bell Gothic Std Light" pitchFamily="34" charset="0"/>
              </a:rPr>
              <a:t>Approaches to </a:t>
            </a:r>
            <a:r>
              <a:rPr lang="en-US" sz="1800" kern="0" dirty="0" smtClean="0">
                <a:solidFill>
                  <a:srgbClr val="663300"/>
                </a:solidFill>
                <a:effectLst/>
                <a:latin typeface="Bell Gothic Std Light" pitchFamily="34" charset="0"/>
              </a:rPr>
              <a:t>Learning</a:t>
            </a:r>
          </a:p>
          <a:p>
            <a:pPr marL="0" indent="0" algn="ctr">
              <a:spcAft>
                <a:spcPts val="600"/>
              </a:spcAft>
              <a:buFontTx/>
              <a:buNone/>
            </a:pPr>
            <a:r>
              <a:rPr lang="en-US" sz="1800" kern="0" dirty="0" smtClean="0">
                <a:solidFill>
                  <a:srgbClr val="663300"/>
                </a:solidFill>
                <a:effectLst/>
                <a:latin typeface="Bell Gothic Std Light" pitchFamily="34" charset="0"/>
              </a:rPr>
              <a:t>Coursework</a:t>
            </a:r>
          </a:p>
          <a:p>
            <a:pPr marL="0" indent="0" algn="ctr">
              <a:spcAft>
                <a:spcPts val="600"/>
              </a:spcAft>
              <a:buFontTx/>
              <a:buNone/>
            </a:pPr>
            <a:r>
              <a:rPr lang="en-US" sz="1800" kern="0" dirty="0" smtClean="0">
                <a:solidFill>
                  <a:srgbClr val="663300"/>
                </a:solidFill>
                <a:effectLst/>
                <a:latin typeface="Bell Gothic Std Light" pitchFamily="34" charset="0"/>
              </a:rPr>
              <a:t>CORE</a:t>
            </a:r>
          </a:p>
          <a:p>
            <a:pPr marL="0" indent="0" algn="ctr">
              <a:spcAft>
                <a:spcPts val="600"/>
              </a:spcAft>
              <a:buFontTx/>
              <a:buNone/>
            </a:pPr>
            <a:r>
              <a:rPr lang="en-US" sz="1800" kern="0" dirty="0" smtClean="0">
                <a:solidFill>
                  <a:srgbClr val="663300"/>
                </a:solidFill>
                <a:effectLst/>
                <a:latin typeface="Bell Gothic Std Light" pitchFamily="34" charset="0"/>
              </a:rPr>
              <a:t>World Community</a:t>
            </a:r>
          </a:p>
          <a:p>
            <a:pPr marL="0" indent="0">
              <a:spcAft>
                <a:spcPts val="600"/>
              </a:spcAft>
              <a:buFontTx/>
              <a:buNone/>
            </a:pPr>
            <a:endParaRPr lang="en-US" sz="2000" kern="0" dirty="0" smtClean="0">
              <a:solidFill>
                <a:srgbClr val="663300"/>
              </a:solidFill>
              <a:effectLst/>
              <a:latin typeface="Bell Gothic Std Light" pitchFamily="34" charset="0"/>
            </a:endParaRPr>
          </a:p>
        </p:txBody>
      </p:sp>
      <p:sp>
        <p:nvSpPr>
          <p:cNvPr id="6" name="Rectangle 5"/>
          <p:cNvSpPr/>
          <p:nvPr/>
        </p:nvSpPr>
        <p:spPr bwMode="auto">
          <a:xfrm>
            <a:off x="838200" y="1623132"/>
            <a:ext cx="2743200"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smtClean="0">
                <a:effectLst>
                  <a:outerShdw blurRad="38100" dist="38100" dir="2700000" algn="tl">
                    <a:srgbClr val="000000">
                      <a:alpha val="43137"/>
                    </a:srgbClr>
                  </a:outerShdw>
                </a:effectLst>
              </a:rPr>
              <a:t>Diploma (DP)</a:t>
            </a:r>
            <a:endPar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
        <p:nvSpPr>
          <p:cNvPr id="7" name="Rectangle 6"/>
          <p:cNvSpPr/>
          <p:nvPr/>
        </p:nvSpPr>
        <p:spPr bwMode="auto">
          <a:xfrm>
            <a:off x="5626975" y="1623132"/>
            <a:ext cx="2743200"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smtClean="0">
                <a:effectLst>
                  <a:outerShdw blurRad="38100" dist="38100" dir="2700000" algn="tl">
                    <a:srgbClr val="000000">
                      <a:alpha val="43137"/>
                    </a:srgbClr>
                  </a:outerShdw>
                </a:effectLst>
              </a:rPr>
              <a:t>Career-related (CP)</a:t>
            </a:r>
            <a:endPar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381000" y="1524000"/>
            <a:ext cx="3962400" cy="4724400"/>
          </a:xfrm>
          <a:prstGeom prst="rect">
            <a:avLst/>
          </a:prstGeom>
          <a:gradFill flip="none" rotWithShape="1">
            <a:gsLst>
              <a:gs pos="0">
                <a:srgbClr val="CE7E14">
                  <a:shade val="30000"/>
                  <a:satMod val="115000"/>
                </a:srgbClr>
              </a:gs>
              <a:gs pos="50000">
                <a:srgbClr val="CE7E14">
                  <a:shade val="67500"/>
                  <a:satMod val="115000"/>
                </a:srgbClr>
              </a:gs>
              <a:gs pos="100000">
                <a:srgbClr val="CE7E14">
                  <a:shade val="100000"/>
                  <a:satMod val="115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640080" lvl="0" indent="-457200">
              <a:buFont typeface="Wingdings" pitchFamily="2" charset="2"/>
              <a:buChar char="Ø"/>
            </a:pPr>
            <a:r>
              <a:rPr lang="en-US" dirty="0" smtClean="0">
                <a:latin typeface="Myriad Pro" pitchFamily="34" charset="0"/>
              </a:rPr>
              <a:t>Graded </a:t>
            </a:r>
            <a:r>
              <a:rPr lang="en-US" i="1" u="sng" dirty="0" smtClean="0">
                <a:solidFill>
                  <a:srgbClr val="FFFF00"/>
                </a:solidFill>
                <a:latin typeface="Myriad Pro" pitchFamily="34" charset="0"/>
              </a:rPr>
              <a:t>internally</a:t>
            </a:r>
            <a:r>
              <a:rPr lang="en-US" dirty="0" smtClean="0">
                <a:solidFill>
                  <a:srgbClr val="FFFF00"/>
                </a:solidFill>
                <a:latin typeface="Myriad Pro" pitchFamily="34" charset="0"/>
              </a:rPr>
              <a:t> </a:t>
            </a:r>
            <a:r>
              <a:rPr lang="en-US" dirty="0" smtClean="0">
                <a:latin typeface="Myriad Pro" pitchFamily="34" charset="0"/>
              </a:rPr>
              <a:t>by the classroom teacher</a:t>
            </a:r>
            <a:r>
              <a:rPr lang="en-US" sz="1100" dirty="0" smtClean="0">
                <a:latin typeface="Myriad Pro" pitchFamily="34" charset="0"/>
              </a:rPr>
              <a:t/>
            </a:r>
            <a:br>
              <a:rPr lang="en-US" sz="1100" dirty="0" smtClean="0">
                <a:latin typeface="Myriad Pro" pitchFamily="34" charset="0"/>
              </a:rPr>
            </a:br>
            <a:r>
              <a:rPr lang="en-US" sz="1100" dirty="0" smtClean="0">
                <a:latin typeface="Myriad Pro" pitchFamily="34" charset="0"/>
              </a:rPr>
              <a:t> </a:t>
            </a:r>
          </a:p>
          <a:p>
            <a:pPr marL="640080" lvl="0" indent="-457200">
              <a:buFont typeface="Wingdings" pitchFamily="2" charset="2"/>
              <a:buChar char="Ø"/>
            </a:pPr>
            <a:r>
              <a:rPr lang="en-US" dirty="0" smtClean="0">
                <a:latin typeface="Myriad Pro" pitchFamily="34" charset="0"/>
              </a:rPr>
              <a:t>Random samples sent worldwide to IB examiners for moderation of scores</a:t>
            </a:r>
          </a:p>
          <a:p>
            <a:pPr marL="457200" lvl="0" indent="-457200">
              <a:buFont typeface="Arial" pitchFamily="34" charset="0"/>
              <a:buChar char="•"/>
            </a:pPr>
            <a:endParaRPr lang="en-US" dirty="0" smtClean="0">
              <a:latin typeface="Myriad Pro" pitchFamily="34" charset="0"/>
            </a:endParaRPr>
          </a:p>
          <a:p>
            <a:pPr marL="457200" lvl="0" indent="-457200" algn="ctr"/>
            <a:r>
              <a:rPr lang="en-US" sz="2400" dirty="0" smtClean="0">
                <a:solidFill>
                  <a:schemeClr val="accent6">
                    <a:lumMod val="60000"/>
                    <a:lumOff val="40000"/>
                  </a:schemeClr>
                </a:solidFill>
                <a:latin typeface="ArtBrush" pitchFamily="34" charset="0"/>
              </a:rPr>
              <a:t>Some Oral</a:t>
            </a:r>
          </a:p>
          <a:p>
            <a:pPr marL="457200" lvl="0" indent="-457200" algn="ctr"/>
            <a:r>
              <a:rPr lang="en-US" sz="2400" dirty="0" smtClean="0">
                <a:solidFill>
                  <a:schemeClr val="accent6">
                    <a:lumMod val="60000"/>
                    <a:lumOff val="40000"/>
                  </a:schemeClr>
                </a:solidFill>
                <a:latin typeface="ArtBrush" pitchFamily="34" charset="0"/>
              </a:rPr>
              <a:t>Some Written</a:t>
            </a:r>
          </a:p>
          <a:p>
            <a:pPr marL="457200" lvl="0" indent="-457200" algn="ctr"/>
            <a:r>
              <a:rPr lang="en-US" sz="2400" dirty="0" smtClean="0">
                <a:solidFill>
                  <a:schemeClr val="accent6">
                    <a:lumMod val="60000"/>
                    <a:lumOff val="40000"/>
                  </a:schemeClr>
                </a:solidFill>
                <a:latin typeface="ArtBrush" pitchFamily="34" charset="0"/>
              </a:rPr>
              <a:t>Some Visual</a:t>
            </a:r>
          </a:p>
          <a:p>
            <a:pPr marL="457200" lvl="0" indent="-457200" algn="ctr"/>
            <a:r>
              <a:rPr lang="en-US" sz="2400" dirty="0" smtClean="0">
                <a:solidFill>
                  <a:schemeClr val="accent6">
                    <a:lumMod val="60000"/>
                    <a:lumOff val="40000"/>
                  </a:schemeClr>
                </a:solidFill>
                <a:latin typeface="ArtBrush" pitchFamily="34" charset="0"/>
              </a:rPr>
              <a:t>Some Product</a:t>
            </a:r>
          </a:p>
          <a:p>
            <a:pPr marL="457200" lvl="0" indent="-457200" algn="ctr"/>
            <a:r>
              <a:rPr lang="en-US" sz="2400" dirty="0" smtClean="0">
                <a:solidFill>
                  <a:schemeClr val="accent6">
                    <a:lumMod val="60000"/>
                    <a:lumOff val="40000"/>
                  </a:schemeClr>
                </a:solidFill>
                <a:latin typeface="ArtBrush" pitchFamily="34" charset="0"/>
              </a:rPr>
              <a:t>Some Lab</a:t>
            </a:r>
          </a:p>
        </p:txBody>
      </p:sp>
      <p:sp>
        <p:nvSpPr>
          <p:cNvPr id="6" name="Round Same Side Corner Rectangle 5"/>
          <p:cNvSpPr/>
          <p:nvPr/>
        </p:nvSpPr>
        <p:spPr bwMode="auto">
          <a:xfrm>
            <a:off x="381000" y="1268628"/>
            <a:ext cx="3962400" cy="609600"/>
          </a:xfrm>
          <a:prstGeom prst="round2SameRect">
            <a:avLst>
              <a:gd name="adj1" fmla="val 50000"/>
              <a:gd name="adj2" fmla="val 0"/>
            </a:avLst>
          </a:prstGeom>
          <a:solidFill>
            <a:schemeClr val="accent5">
              <a:lumMod val="1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lvl="0" algn="ctr"/>
            <a:r>
              <a:rPr lang="en-US" sz="2800" b="1" dirty="0" smtClean="0">
                <a:solidFill>
                  <a:srgbClr val="FFFF00"/>
                </a:solidFill>
                <a:latin typeface="Myriad Pro" pitchFamily="34" charset="0"/>
              </a:rPr>
              <a:t>Internal Assessment</a:t>
            </a:r>
          </a:p>
        </p:txBody>
      </p:sp>
      <p:sp>
        <p:nvSpPr>
          <p:cNvPr id="4" name="Rectangle 3"/>
          <p:cNvSpPr/>
          <p:nvPr/>
        </p:nvSpPr>
        <p:spPr bwMode="auto">
          <a:xfrm>
            <a:off x="0" y="22860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IB Assessments</a:t>
            </a:r>
          </a:p>
        </p:txBody>
      </p:sp>
      <p:sp>
        <p:nvSpPr>
          <p:cNvPr id="7" name="Rectangle 6"/>
          <p:cNvSpPr/>
          <p:nvPr/>
        </p:nvSpPr>
        <p:spPr bwMode="auto">
          <a:xfrm>
            <a:off x="4800600" y="1497228"/>
            <a:ext cx="3962400" cy="4724400"/>
          </a:xfrm>
          <a:prstGeom prst="rect">
            <a:avLst/>
          </a:prstGeom>
          <a:gradFill flip="none" rotWithShape="1">
            <a:gsLst>
              <a:gs pos="0">
                <a:srgbClr val="CE7E14">
                  <a:shade val="30000"/>
                  <a:satMod val="115000"/>
                </a:srgbClr>
              </a:gs>
              <a:gs pos="50000">
                <a:srgbClr val="CE7E14">
                  <a:shade val="67500"/>
                  <a:satMod val="115000"/>
                </a:srgbClr>
              </a:gs>
              <a:gs pos="100000">
                <a:srgbClr val="CE7E14">
                  <a:shade val="100000"/>
                  <a:satMod val="115000"/>
                </a:srgb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27432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640080" lvl="0" indent="-457200">
              <a:buFont typeface="Wingdings" pitchFamily="2" charset="2"/>
              <a:buChar char="Ø"/>
            </a:pPr>
            <a:r>
              <a:rPr lang="en-US" dirty="0" smtClean="0">
                <a:latin typeface="Myriad Pro" pitchFamily="34" charset="0"/>
              </a:rPr>
              <a:t>Timed, standardized IB exams given at SFHS in May</a:t>
            </a:r>
            <a:r>
              <a:rPr lang="en-US" sz="1100" dirty="0" smtClean="0">
                <a:latin typeface="Myriad Pro" pitchFamily="34" charset="0"/>
              </a:rPr>
              <a:t/>
            </a:r>
            <a:br>
              <a:rPr lang="en-US" sz="1100" dirty="0" smtClean="0">
                <a:latin typeface="Myriad Pro" pitchFamily="34" charset="0"/>
              </a:rPr>
            </a:br>
            <a:r>
              <a:rPr lang="en-US" sz="1100" dirty="0" smtClean="0">
                <a:latin typeface="Myriad Pro" pitchFamily="34" charset="0"/>
              </a:rPr>
              <a:t> </a:t>
            </a:r>
          </a:p>
          <a:p>
            <a:pPr marL="640080" lvl="0" indent="-457200">
              <a:buFont typeface="Wingdings" pitchFamily="2" charset="2"/>
              <a:buChar char="Ø"/>
            </a:pPr>
            <a:r>
              <a:rPr lang="en-US" dirty="0" smtClean="0">
                <a:latin typeface="Myriad Pro" pitchFamily="34" charset="0"/>
              </a:rPr>
              <a:t>All exams sent world-wide to IB Examiners for external grading</a:t>
            </a:r>
          </a:p>
          <a:p>
            <a:pPr marL="640080" lvl="0" indent="-457200">
              <a:buFont typeface="Wingdings" pitchFamily="2" charset="2"/>
              <a:buChar char="Ø"/>
            </a:pPr>
            <a:endParaRPr lang="en-US" sz="1100" dirty="0" smtClean="0">
              <a:latin typeface="Myriad Pro" pitchFamily="34" charset="0"/>
            </a:endParaRPr>
          </a:p>
          <a:p>
            <a:pPr marL="640080" lvl="0" indent="-457200">
              <a:buFont typeface="Wingdings" pitchFamily="2" charset="2"/>
              <a:buChar char="Ø"/>
            </a:pPr>
            <a:r>
              <a:rPr lang="en-US" dirty="0" smtClean="0">
                <a:latin typeface="Myriad Pro" pitchFamily="34" charset="0"/>
              </a:rPr>
              <a:t>Scores communicated to school and students in July after the exams</a:t>
            </a:r>
          </a:p>
          <a:p>
            <a:pPr marL="457200" lvl="0" indent="-457200"/>
            <a:endParaRPr lang="en-US" dirty="0" smtClean="0">
              <a:latin typeface="Myriad Pro" pitchFamily="34" charset="0"/>
            </a:endParaRPr>
          </a:p>
        </p:txBody>
      </p:sp>
      <p:sp>
        <p:nvSpPr>
          <p:cNvPr id="8" name="Round Same Side Corner Rectangle 7"/>
          <p:cNvSpPr/>
          <p:nvPr/>
        </p:nvSpPr>
        <p:spPr bwMode="auto">
          <a:xfrm>
            <a:off x="4800600" y="1268628"/>
            <a:ext cx="3962400" cy="609600"/>
          </a:xfrm>
          <a:prstGeom prst="round2SameRect">
            <a:avLst>
              <a:gd name="adj1" fmla="val 50000"/>
              <a:gd name="adj2" fmla="val 0"/>
            </a:avLst>
          </a:prstGeom>
          <a:solidFill>
            <a:schemeClr val="accent5">
              <a:lumMod val="1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lvl="0" algn="ctr"/>
            <a:r>
              <a:rPr lang="en-US" sz="2800" b="1" dirty="0" smtClean="0">
                <a:solidFill>
                  <a:srgbClr val="FFFF00"/>
                </a:solidFill>
                <a:latin typeface="Myriad Pro" pitchFamily="34" charset="0"/>
              </a:rPr>
              <a:t>External Assessment</a:t>
            </a:r>
          </a:p>
        </p:txBody>
      </p:sp>
      <p:cxnSp>
        <p:nvCxnSpPr>
          <p:cNvPr id="3" name="Straight Connector 2"/>
          <p:cNvCxnSpPr/>
          <p:nvPr/>
        </p:nvCxnSpPr>
        <p:spPr bwMode="auto">
          <a:xfrm>
            <a:off x="381000" y="6221628"/>
            <a:ext cx="3962400" cy="0"/>
          </a:xfrm>
          <a:prstGeom prst="line">
            <a:avLst/>
          </a:prstGeom>
          <a:solidFill>
            <a:schemeClr val="accent1"/>
          </a:solidFill>
          <a:ln w="76200" cap="flat" cmpd="sng" algn="ctr">
            <a:solidFill>
              <a:schemeClr val="accent5">
                <a:lumMod val="10000"/>
              </a:schemeClr>
            </a:solidFill>
            <a:prstDash val="solid"/>
            <a:round/>
            <a:headEnd type="none" w="med" len="med"/>
            <a:tailEnd type="none" w="med" len="med"/>
          </a:ln>
          <a:effectLst/>
        </p:spPr>
      </p:cxnSp>
      <p:cxnSp>
        <p:nvCxnSpPr>
          <p:cNvPr id="10" name="Straight Connector 9"/>
          <p:cNvCxnSpPr/>
          <p:nvPr/>
        </p:nvCxnSpPr>
        <p:spPr bwMode="auto">
          <a:xfrm>
            <a:off x="4800600" y="6203093"/>
            <a:ext cx="3962400" cy="0"/>
          </a:xfrm>
          <a:prstGeom prst="line">
            <a:avLst/>
          </a:prstGeom>
          <a:solidFill>
            <a:schemeClr val="accent1"/>
          </a:solidFill>
          <a:ln w="76200" cap="flat" cmpd="sng" algn="ctr">
            <a:solidFill>
              <a:schemeClr val="accent5">
                <a:lumMod val="10000"/>
              </a:schemeClr>
            </a:solidFill>
            <a:prstDash val="solid"/>
            <a:round/>
            <a:headEnd type="none" w="med" len="med"/>
            <a:tailEnd type="none" w="med" len="med"/>
          </a:ln>
          <a:effectLst/>
        </p:spPr>
      </p:cxn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Box 9"/>
          <p:cNvSpPr txBox="1">
            <a:spLocks noChangeArrowheads="1"/>
          </p:cNvSpPr>
          <p:nvPr/>
        </p:nvSpPr>
        <p:spPr bwMode="auto">
          <a:xfrm>
            <a:off x="1600200" y="1629274"/>
            <a:ext cx="3048000" cy="2525450"/>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dirty="0" smtClean="0">
              <a:solidFill>
                <a:schemeClr val="accent5">
                  <a:lumMod val="10000"/>
                </a:schemeClr>
              </a:solidFill>
              <a:latin typeface="Myriad Pro" pitchFamily="34" charset="0"/>
            </a:endParaRPr>
          </a:p>
          <a:p>
            <a:pPr algn="ctr"/>
            <a:endParaRPr lang="en-US" sz="800" b="1" dirty="0" smtClean="0">
              <a:solidFill>
                <a:schemeClr val="accent5">
                  <a:lumMod val="10000"/>
                </a:schemeClr>
              </a:solidFill>
              <a:latin typeface="Myriad Pro" pitchFamily="34" charset="0"/>
            </a:endParaRPr>
          </a:p>
          <a:p>
            <a:pPr algn="ctr"/>
            <a:r>
              <a:rPr lang="en-US" sz="800" b="1" dirty="0" smtClean="0">
                <a:solidFill>
                  <a:schemeClr val="accent5">
                    <a:lumMod val="10000"/>
                  </a:schemeClr>
                </a:solidFill>
                <a:latin typeface="Myriad Pro" pitchFamily="34" charset="0"/>
              </a:rPr>
              <a:t/>
            </a:r>
            <a:br>
              <a:rPr lang="en-US" sz="800" b="1" dirty="0" smtClean="0">
                <a:solidFill>
                  <a:schemeClr val="accent5">
                    <a:lumMod val="10000"/>
                  </a:schemeClr>
                </a:solidFill>
                <a:latin typeface="Myriad Pro" pitchFamily="34" charset="0"/>
              </a:rPr>
            </a:br>
            <a:r>
              <a:rPr lang="en-US" sz="1800" b="1" dirty="0" smtClean="0">
                <a:solidFill>
                  <a:schemeClr val="accent5">
                    <a:lumMod val="10000"/>
                  </a:schemeClr>
                </a:solidFill>
                <a:latin typeface="Myriad Pro" pitchFamily="34" charset="0"/>
              </a:rPr>
              <a:t>Mathematics (Calculus)</a:t>
            </a:r>
            <a:endParaRPr lang="en-US" sz="1800" b="1" dirty="0">
              <a:solidFill>
                <a:schemeClr val="accent5">
                  <a:lumMod val="10000"/>
                </a:schemeClr>
              </a:solidFill>
              <a:latin typeface="Myriad Pro" pitchFamily="34" charset="0"/>
            </a:endParaRPr>
          </a:p>
          <a:p>
            <a:pPr algn="ctr"/>
            <a:r>
              <a:rPr lang="en-US" sz="1800" b="1" dirty="0" smtClean="0">
                <a:solidFill>
                  <a:schemeClr val="accent5">
                    <a:lumMod val="10000"/>
                  </a:schemeClr>
                </a:solidFill>
                <a:latin typeface="Myriad Pro" pitchFamily="34" charset="0"/>
              </a:rPr>
              <a:t>Biology</a:t>
            </a:r>
          </a:p>
          <a:p>
            <a:pPr algn="ctr"/>
            <a:r>
              <a:rPr lang="en-US" sz="1800" b="1" dirty="0" smtClean="0">
                <a:solidFill>
                  <a:schemeClr val="accent5">
                    <a:lumMod val="10000"/>
                  </a:schemeClr>
                </a:solidFill>
                <a:latin typeface="Myriad Pro" pitchFamily="34" charset="0"/>
              </a:rPr>
              <a:t>Physics</a:t>
            </a:r>
            <a:endParaRPr lang="en-US" sz="1800" b="1" dirty="0">
              <a:solidFill>
                <a:schemeClr val="accent5">
                  <a:lumMod val="10000"/>
                </a:schemeClr>
              </a:solidFill>
              <a:latin typeface="Myriad Pro" pitchFamily="34" charset="0"/>
            </a:endParaRPr>
          </a:p>
          <a:p>
            <a:pPr algn="ctr"/>
            <a:r>
              <a:rPr lang="en-US" sz="1800" b="1" dirty="0">
                <a:solidFill>
                  <a:schemeClr val="accent5">
                    <a:lumMod val="10000"/>
                  </a:schemeClr>
                </a:solidFill>
                <a:latin typeface="Myriad Pro" pitchFamily="34" charset="0"/>
              </a:rPr>
              <a:t>History</a:t>
            </a:r>
          </a:p>
          <a:p>
            <a:pPr algn="ctr"/>
            <a:r>
              <a:rPr lang="en-US" sz="1800" b="1" dirty="0" smtClean="0">
                <a:solidFill>
                  <a:schemeClr val="accent5">
                    <a:lumMod val="10000"/>
                  </a:schemeClr>
                </a:solidFill>
                <a:latin typeface="Myriad Pro" pitchFamily="34" charset="0"/>
              </a:rPr>
              <a:t>English Literature</a:t>
            </a:r>
            <a:endParaRPr lang="en-US" sz="1800" b="1" dirty="0">
              <a:solidFill>
                <a:schemeClr val="accent5">
                  <a:lumMod val="10000"/>
                </a:schemeClr>
              </a:solidFill>
              <a:latin typeface="Myriad Pro" pitchFamily="34" charset="0"/>
            </a:endParaRPr>
          </a:p>
          <a:p>
            <a:pPr algn="ctr"/>
            <a:r>
              <a:rPr lang="en-US" sz="1800" b="1" dirty="0">
                <a:solidFill>
                  <a:schemeClr val="accent5">
                    <a:lumMod val="10000"/>
                  </a:schemeClr>
                </a:solidFill>
                <a:latin typeface="Myriad Pro" pitchFamily="34" charset="0"/>
              </a:rPr>
              <a:t>Foreign </a:t>
            </a:r>
            <a:r>
              <a:rPr lang="en-US" sz="1800" b="1" dirty="0" smtClean="0">
                <a:solidFill>
                  <a:schemeClr val="accent5">
                    <a:lumMod val="10000"/>
                  </a:schemeClr>
                </a:solidFill>
                <a:latin typeface="Myriad Pro" pitchFamily="34" charset="0"/>
              </a:rPr>
              <a:t>Languages</a:t>
            </a:r>
          </a:p>
          <a:p>
            <a:pPr algn="ctr"/>
            <a:r>
              <a:rPr lang="en-US" sz="1800" b="1" dirty="0" smtClean="0">
                <a:solidFill>
                  <a:schemeClr val="accent5">
                    <a:lumMod val="10000"/>
                  </a:schemeClr>
                </a:solidFill>
                <a:latin typeface="Myriad Pro" pitchFamily="34" charset="0"/>
              </a:rPr>
              <a:t>Visual Arts</a:t>
            </a:r>
            <a:endParaRPr lang="en-US" sz="1800" b="1" dirty="0">
              <a:solidFill>
                <a:schemeClr val="accent5">
                  <a:lumMod val="10000"/>
                </a:schemeClr>
              </a:solidFill>
              <a:latin typeface="Myriad Pro" pitchFamily="34" charset="0"/>
            </a:endParaRPr>
          </a:p>
        </p:txBody>
      </p:sp>
      <p:sp>
        <p:nvSpPr>
          <p:cNvPr id="13" name="Rounded Rectangle 12"/>
          <p:cNvSpPr/>
          <p:nvPr/>
        </p:nvSpPr>
        <p:spPr bwMode="auto">
          <a:xfrm>
            <a:off x="457200" y="228600"/>
            <a:ext cx="5867400" cy="914400"/>
          </a:xfrm>
          <a:prstGeom prst="roundRect">
            <a:avLst>
              <a:gd name="adj" fmla="val 50000"/>
            </a:avLst>
          </a:prstGeom>
          <a:gradFill flip="none" rotWithShape="1">
            <a:gsLst>
              <a:gs pos="0">
                <a:srgbClr val="CE7E14">
                  <a:shade val="30000"/>
                  <a:satMod val="115000"/>
                </a:srgbClr>
              </a:gs>
              <a:gs pos="50000">
                <a:srgbClr val="CE7E14">
                  <a:shade val="67500"/>
                  <a:satMod val="115000"/>
                </a:srgbClr>
              </a:gs>
              <a:gs pos="100000">
                <a:srgbClr val="CE7E14">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10" name="Rectangle 9"/>
          <p:cNvSpPr/>
          <p:nvPr/>
        </p:nvSpPr>
        <p:spPr bwMode="auto">
          <a:xfrm rot="16200000">
            <a:off x="-2895598" y="2895602"/>
            <a:ext cx="6858002" cy="1066798"/>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charset="0"/>
            </a:endParaRPr>
          </a:p>
        </p:txBody>
      </p:sp>
      <p:sp>
        <p:nvSpPr>
          <p:cNvPr id="11" name="TextBox 10"/>
          <p:cNvSpPr txBox="1"/>
          <p:nvPr/>
        </p:nvSpPr>
        <p:spPr>
          <a:xfrm rot="16200000">
            <a:off x="-2931063" y="2921170"/>
            <a:ext cx="6858000" cy="1015663"/>
          </a:xfrm>
          <a:prstGeom prst="rect">
            <a:avLst/>
          </a:prstGeom>
          <a:noFill/>
        </p:spPr>
        <p:txBody>
          <a:bodyPr wrap="square" rtlCol="0">
            <a:spAutoFit/>
          </a:bodyPr>
          <a:lstStyle/>
          <a:p>
            <a:pPr algn="ctr"/>
            <a:r>
              <a:rPr lang="en-US" sz="6000" dirty="0" smtClean="0">
                <a:latin typeface="Myriad Pro" pitchFamily="34" charset="0"/>
              </a:rPr>
              <a:t>IB Curriculum</a:t>
            </a:r>
            <a:endParaRPr lang="en-US" sz="6000" dirty="0">
              <a:latin typeface="Myriad Pro" pitchFamily="34" charset="0"/>
            </a:endParaRPr>
          </a:p>
        </p:txBody>
      </p:sp>
      <p:sp>
        <p:nvSpPr>
          <p:cNvPr id="12" name="TextBox 11"/>
          <p:cNvSpPr txBox="1"/>
          <p:nvPr/>
        </p:nvSpPr>
        <p:spPr>
          <a:xfrm>
            <a:off x="1015667" y="270301"/>
            <a:ext cx="5334000" cy="830997"/>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latin typeface="ArtBrush" pitchFamily="34" charset="0"/>
              </a:rPr>
              <a:t>Course Availability</a:t>
            </a:r>
            <a:endParaRPr lang="en-US" sz="4800" dirty="0">
              <a:effectLst>
                <a:outerShdw blurRad="38100" dist="38100" dir="2700000" algn="tl">
                  <a:srgbClr val="000000">
                    <a:alpha val="43137"/>
                  </a:srgbClr>
                </a:outerShdw>
              </a:effectLst>
              <a:latin typeface="ArtBrush" pitchFamily="34" charset="0"/>
            </a:endParaRPr>
          </a:p>
        </p:txBody>
      </p:sp>
      <p:sp>
        <p:nvSpPr>
          <p:cNvPr id="17" name="Rectangle 16"/>
          <p:cNvSpPr/>
          <p:nvPr/>
        </p:nvSpPr>
        <p:spPr bwMode="auto">
          <a:xfrm>
            <a:off x="1600200" y="1400674"/>
            <a:ext cx="3048000"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rPr>
              <a:t>Higher HL Courses</a:t>
            </a:r>
          </a:p>
        </p:txBody>
      </p:sp>
      <p:sp>
        <p:nvSpPr>
          <p:cNvPr id="20" name="TextBox 9"/>
          <p:cNvSpPr txBox="1">
            <a:spLocks noChangeArrowheads="1"/>
          </p:cNvSpPr>
          <p:nvPr/>
        </p:nvSpPr>
        <p:spPr bwMode="auto">
          <a:xfrm>
            <a:off x="5029200" y="1478584"/>
            <a:ext cx="3124200" cy="4464442"/>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dirty="0" smtClean="0">
              <a:solidFill>
                <a:schemeClr val="accent5">
                  <a:lumMod val="10000"/>
                </a:schemeClr>
              </a:solidFill>
              <a:latin typeface="Myriad Pro" pitchFamily="34" charset="0"/>
            </a:endParaRPr>
          </a:p>
          <a:p>
            <a:pPr algn="ctr"/>
            <a:endParaRPr lang="en-US" sz="800" b="1" dirty="0" smtClean="0">
              <a:solidFill>
                <a:schemeClr val="accent5">
                  <a:lumMod val="10000"/>
                </a:schemeClr>
              </a:solidFill>
              <a:latin typeface="Myriad Pro" pitchFamily="34" charset="0"/>
            </a:endParaRPr>
          </a:p>
          <a:p>
            <a:pPr algn="ctr"/>
            <a:r>
              <a:rPr lang="en-US" sz="800" b="1" dirty="0" smtClean="0">
                <a:solidFill>
                  <a:schemeClr val="accent5">
                    <a:lumMod val="10000"/>
                  </a:schemeClr>
                </a:solidFill>
                <a:latin typeface="Myriad Pro" pitchFamily="34" charset="0"/>
              </a:rPr>
              <a:t/>
            </a:r>
            <a:br>
              <a:rPr lang="en-US" sz="800" b="1" dirty="0" smtClean="0">
                <a:solidFill>
                  <a:schemeClr val="accent5">
                    <a:lumMod val="10000"/>
                  </a:schemeClr>
                </a:solidFill>
                <a:latin typeface="Myriad Pro" pitchFamily="34" charset="0"/>
              </a:rPr>
            </a:br>
            <a:r>
              <a:rPr lang="en-US" sz="1800" b="1" dirty="0" smtClean="0">
                <a:solidFill>
                  <a:schemeClr val="accent5">
                    <a:lumMod val="10000"/>
                  </a:schemeClr>
                </a:solidFill>
                <a:latin typeface="Myriad Pro" pitchFamily="34" charset="0"/>
              </a:rPr>
              <a:t>Mathematics* (AP Calc AB),</a:t>
            </a:r>
          </a:p>
          <a:p>
            <a:pPr algn="ctr"/>
            <a:r>
              <a:rPr lang="en-US" sz="1800" b="1" dirty="0" smtClean="0">
                <a:solidFill>
                  <a:schemeClr val="accent5">
                    <a:lumMod val="10000"/>
                  </a:schemeClr>
                </a:solidFill>
                <a:latin typeface="Myriad Pro" pitchFamily="34" charset="0"/>
              </a:rPr>
              <a:t>Math Studies*,</a:t>
            </a:r>
            <a:endParaRPr lang="en-US" sz="1800" b="1" dirty="0">
              <a:solidFill>
                <a:schemeClr val="accent5">
                  <a:lumMod val="10000"/>
                </a:schemeClr>
              </a:solidFill>
              <a:latin typeface="Myriad Pro" pitchFamily="34" charset="0"/>
            </a:endParaRPr>
          </a:p>
          <a:p>
            <a:pPr algn="ctr"/>
            <a:r>
              <a:rPr lang="en-US" sz="1800" b="1" dirty="0" smtClean="0">
                <a:solidFill>
                  <a:schemeClr val="accent5">
                    <a:lumMod val="10000"/>
                  </a:schemeClr>
                </a:solidFill>
                <a:latin typeface="Myriad Pro" pitchFamily="34" charset="0"/>
              </a:rPr>
              <a:t>Chemistry, History*,  </a:t>
            </a:r>
          </a:p>
          <a:p>
            <a:pPr algn="ctr"/>
            <a:r>
              <a:rPr lang="en-US" sz="1800" b="1" dirty="0" smtClean="0">
                <a:solidFill>
                  <a:schemeClr val="accent5">
                    <a:lumMod val="10000"/>
                  </a:schemeClr>
                </a:solidFill>
                <a:latin typeface="Myriad Pro" pitchFamily="34" charset="0"/>
              </a:rPr>
              <a:t>Design Technology,</a:t>
            </a:r>
            <a:endParaRPr lang="en-US" sz="1800" b="1" dirty="0">
              <a:solidFill>
                <a:schemeClr val="accent5">
                  <a:lumMod val="10000"/>
                </a:schemeClr>
              </a:solidFill>
              <a:latin typeface="Myriad Pro" pitchFamily="34" charset="0"/>
            </a:endParaRPr>
          </a:p>
          <a:p>
            <a:pPr algn="ctr"/>
            <a:r>
              <a:rPr lang="en-US" sz="1800" b="1" dirty="0" smtClean="0">
                <a:solidFill>
                  <a:schemeClr val="accent5">
                    <a:lumMod val="10000"/>
                  </a:schemeClr>
                </a:solidFill>
                <a:latin typeface="Myriad Pro" pitchFamily="34" charset="0"/>
              </a:rPr>
              <a:t>Environmental Systems,</a:t>
            </a:r>
            <a:endParaRPr lang="en-US" sz="1800" b="1" dirty="0">
              <a:solidFill>
                <a:schemeClr val="accent5">
                  <a:lumMod val="10000"/>
                </a:schemeClr>
              </a:solidFill>
              <a:latin typeface="Myriad Pro" pitchFamily="34" charset="0"/>
            </a:endParaRPr>
          </a:p>
          <a:p>
            <a:pPr algn="ctr"/>
            <a:r>
              <a:rPr lang="en-US" sz="1800" b="1" dirty="0" smtClean="0">
                <a:solidFill>
                  <a:schemeClr val="accent5">
                    <a:lumMod val="10000"/>
                  </a:schemeClr>
                </a:solidFill>
                <a:latin typeface="Myriad Pro" pitchFamily="34" charset="0"/>
              </a:rPr>
              <a:t>English </a:t>
            </a:r>
            <a:r>
              <a:rPr lang="en-US" sz="1800" b="1" i="1" dirty="0" smtClean="0">
                <a:solidFill>
                  <a:schemeClr val="accent5">
                    <a:lumMod val="10000"/>
                  </a:schemeClr>
                </a:solidFill>
                <a:latin typeface="Myriad Pro" pitchFamily="34" charset="0"/>
              </a:rPr>
              <a:t>Language/Comp.*,</a:t>
            </a:r>
            <a:endParaRPr lang="en-US" sz="1800" b="1" i="1" dirty="0">
              <a:solidFill>
                <a:schemeClr val="accent5">
                  <a:lumMod val="10000"/>
                </a:schemeClr>
              </a:solidFill>
              <a:latin typeface="Myriad Pro" pitchFamily="34" charset="0"/>
            </a:endParaRPr>
          </a:p>
          <a:p>
            <a:pPr algn="ctr"/>
            <a:r>
              <a:rPr lang="en-US" sz="1800" b="1" dirty="0">
                <a:solidFill>
                  <a:schemeClr val="accent5">
                    <a:lumMod val="10000"/>
                  </a:schemeClr>
                </a:solidFill>
                <a:latin typeface="Myriad Pro" pitchFamily="34" charset="0"/>
              </a:rPr>
              <a:t>Foreign </a:t>
            </a:r>
            <a:r>
              <a:rPr lang="en-US" sz="1800" b="1" dirty="0" smtClean="0">
                <a:solidFill>
                  <a:schemeClr val="accent5">
                    <a:lumMod val="10000"/>
                  </a:schemeClr>
                </a:solidFill>
                <a:latin typeface="Myriad Pro" pitchFamily="34" charset="0"/>
              </a:rPr>
              <a:t>Languages*,</a:t>
            </a:r>
          </a:p>
          <a:p>
            <a:pPr algn="ctr"/>
            <a:r>
              <a:rPr lang="en-US" sz="1800" b="1" dirty="0" smtClean="0">
                <a:solidFill>
                  <a:schemeClr val="accent5">
                    <a:lumMod val="10000"/>
                  </a:schemeClr>
                </a:solidFill>
                <a:latin typeface="Myriad Pro" pitchFamily="34" charset="0"/>
              </a:rPr>
              <a:t>Business,</a:t>
            </a:r>
          </a:p>
          <a:p>
            <a:pPr algn="ctr"/>
            <a:r>
              <a:rPr lang="en-US" sz="1800" b="1" dirty="0" smtClean="0">
                <a:solidFill>
                  <a:schemeClr val="accent5">
                    <a:lumMod val="10000"/>
                  </a:schemeClr>
                </a:solidFill>
                <a:latin typeface="Myriad Pro" pitchFamily="34" charset="0"/>
              </a:rPr>
              <a:t>Psychology,</a:t>
            </a:r>
          </a:p>
          <a:p>
            <a:pPr algn="ctr"/>
            <a:r>
              <a:rPr lang="en-US" sz="1800" b="1" dirty="0" smtClean="0">
                <a:solidFill>
                  <a:schemeClr val="accent5">
                    <a:lumMod val="10000"/>
                  </a:schemeClr>
                </a:solidFill>
                <a:latin typeface="Myriad Pro" pitchFamily="34" charset="0"/>
              </a:rPr>
              <a:t>Computer Sciences,</a:t>
            </a:r>
          </a:p>
          <a:p>
            <a:pPr algn="ctr"/>
            <a:r>
              <a:rPr lang="en-US" sz="1800" b="1" dirty="0" smtClean="0">
                <a:solidFill>
                  <a:schemeClr val="accent5">
                    <a:lumMod val="10000"/>
                  </a:schemeClr>
                </a:solidFill>
                <a:latin typeface="Myriad Pro" pitchFamily="34" charset="0"/>
              </a:rPr>
              <a:t>Visual Arts, &amp;</a:t>
            </a:r>
          </a:p>
          <a:p>
            <a:pPr algn="ctr"/>
            <a:r>
              <a:rPr lang="en-US" sz="1800" b="1" dirty="0" smtClean="0">
                <a:solidFill>
                  <a:schemeClr val="accent5">
                    <a:lumMod val="10000"/>
                  </a:schemeClr>
                </a:solidFill>
                <a:latin typeface="Myriad Pro" pitchFamily="34" charset="0"/>
              </a:rPr>
              <a:t>Music (can be taken with Advanced Band)</a:t>
            </a:r>
          </a:p>
          <a:p>
            <a:pPr algn="ctr"/>
            <a:endParaRPr lang="en-US" sz="1800" b="1" dirty="0">
              <a:solidFill>
                <a:schemeClr val="accent5">
                  <a:lumMod val="10000"/>
                </a:schemeClr>
              </a:solidFill>
              <a:latin typeface="Myriad Pro" pitchFamily="34" charset="0"/>
            </a:endParaRPr>
          </a:p>
        </p:txBody>
      </p:sp>
      <p:sp>
        <p:nvSpPr>
          <p:cNvPr id="21" name="Rectangle 20"/>
          <p:cNvSpPr/>
          <p:nvPr/>
        </p:nvSpPr>
        <p:spPr bwMode="auto">
          <a:xfrm>
            <a:off x="5029200" y="1400674"/>
            <a:ext cx="3124200"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rPr>
              <a:t>Standard SL Courses</a:t>
            </a:r>
          </a:p>
        </p:txBody>
      </p:sp>
      <p:sp>
        <p:nvSpPr>
          <p:cNvPr id="22" name="TextBox 9"/>
          <p:cNvSpPr txBox="1">
            <a:spLocks noChangeArrowheads="1"/>
          </p:cNvSpPr>
          <p:nvPr/>
        </p:nvSpPr>
        <p:spPr bwMode="auto">
          <a:xfrm>
            <a:off x="1600200" y="4448674"/>
            <a:ext cx="3048000" cy="1694453"/>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dirty="0" smtClean="0">
              <a:solidFill>
                <a:schemeClr val="accent5">
                  <a:lumMod val="10000"/>
                </a:schemeClr>
              </a:solidFill>
              <a:latin typeface="Myriad Pro" pitchFamily="34" charset="0"/>
            </a:endParaRPr>
          </a:p>
          <a:p>
            <a:pPr algn="ctr"/>
            <a:endParaRPr lang="en-US" sz="800" b="1" dirty="0" smtClean="0">
              <a:solidFill>
                <a:schemeClr val="accent5">
                  <a:lumMod val="10000"/>
                </a:schemeClr>
              </a:solidFill>
              <a:latin typeface="Myriad Pro" pitchFamily="34" charset="0"/>
            </a:endParaRPr>
          </a:p>
          <a:p>
            <a:pPr algn="ctr"/>
            <a:r>
              <a:rPr lang="en-US" sz="800" b="1" dirty="0" smtClean="0">
                <a:solidFill>
                  <a:schemeClr val="accent5">
                    <a:lumMod val="10000"/>
                  </a:schemeClr>
                </a:solidFill>
                <a:latin typeface="Myriad Pro" pitchFamily="34" charset="0"/>
              </a:rPr>
              <a:t/>
            </a:r>
            <a:br>
              <a:rPr lang="en-US" sz="800" b="1" dirty="0" smtClean="0">
                <a:solidFill>
                  <a:schemeClr val="accent5">
                    <a:lumMod val="10000"/>
                  </a:schemeClr>
                </a:solidFill>
                <a:latin typeface="Myriad Pro" pitchFamily="34" charset="0"/>
              </a:rPr>
            </a:br>
            <a:r>
              <a:rPr lang="en-US" sz="1800" b="1" dirty="0" smtClean="0">
                <a:solidFill>
                  <a:schemeClr val="accent5">
                    <a:lumMod val="10000"/>
                  </a:schemeClr>
                </a:solidFill>
                <a:latin typeface="Myriad Pro" pitchFamily="34" charset="0"/>
              </a:rPr>
              <a:t>Theory of Knowledge (DP)</a:t>
            </a:r>
          </a:p>
          <a:p>
            <a:pPr algn="ctr"/>
            <a:r>
              <a:rPr lang="en-US" sz="1800" b="1" dirty="0" smtClean="0">
                <a:solidFill>
                  <a:schemeClr val="accent5">
                    <a:lumMod val="10000"/>
                  </a:schemeClr>
                </a:solidFill>
                <a:latin typeface="Myriad Pro" pitchFamily="34" charset="0"/>
              </a:rPr>
              <a:t>OR</a:t>
            </a:r>
          </a:p>
          <a:p>
            <a:pPr algn="ctr"/>
            <a:r>
              <a:rPr lang="en-US" sz="1800" b="1" dirty="0" smtClean="0">
                <a:solidFill>
                  <a:schemeClr val="accent5">
                    <a:lumMod val="10000"/>
                  </a:schemeClr>
                </a:solidFill>
                <a:latin typeface="Myriad Pro" pitchFamily="34" charset="0"/>
              </a:rPr>
              <a:t>Personal &amp; Professional Skills (CP)</a:t>
            </a:r>
            <a:endParaRPr lang="en-US" sz="1800" b="1" dirty="0">
              <a:solidFill>
                <a:schemeClr val="accent5">
                  <a:lumMod val="10000"/>
                </a:schemeClr>
              </a:solidFill>
              <a:latin typeface="Myriad Pro" pitchFamily="34" charset="0"/>
            </a:endParaRPr>
          </a:p>
        </p:txBody>
      </p:sp>
      <p:sp>
        <p:nvSpPr>
          <p:cNvPr id="23" name="Rectangle 22"/>
          <p:cNvSpPr/>
          <p:nvPr/>
        </p:nvSpPr>
        <p:spPr bwMode="auto">
          <a:xfrm>
            <a:off x="1600200" y="4296274"/>
            <a:ext cx="3048000"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smtClean="0">
                <a:effectLst>
                  <a:outerShdw blurRad="38100" dist="38100" dir="2700000" algn="tl">
                    <a:srgbClr val="000000">
                      <a:alpha val="43137"/>
                    </a:srgbClr>
                  </a:outerShdw>
                </a:effectLst>
              </a:rPr>
              <a:t>Required (CORE)</a:t>
            </a:r>
            <a:endPar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
        <p:nvSpPr>
          <p:cNvPr id="2" name="TextBox 1"/>
          <p:cNvSpPr txBox="1"/>
          <p:nvPr/>
        </p:nvSpPr>
        <p:spPr>
          <a:xfrm>
            <a:off x="4619297" y="6223314"/>
            <a:ext cx="4267200" cy="307777"/>
          </a:xfrm>
          <a:prstGeom prst="rect">
            <a:avLst/>
          </a:prstGeom>
          <a:noFill/>
        </p:spPr>
        <p:txBody>
          <a:bodyPr wrap="square" rtlCol="0">
            <a:spAutoFit/>
          </a:bodyPr>
          <a:lstStyle/>
          <a:p>
            <a:r>
              <a:rPr lang="en-US" sz="1400" dirty="0" smtClean="0">
                <a:solidFill>
                  <a:srgbClr val="000000"/>
                </a:solidFill>
              </a:rPr>
              <a:t>*can count for two-year course requirement for CP</a:t>
            </a:r>
            <a:endParaRPr lang="en-US" sz="1400" dirty="0">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22228"/>
            <a:ext cx="3962400" cy="7131627"/>
          </a:xfrm>
        </p:spPr>
        <p:txBody>
          <a:bodyPr/>
          <a:lstStyle/>
          <a:p>
            <a:pPr>
              <a:buNone/>
            </a:pPr>
            <a:r>
              <a:rPr lang="en-US" sz="2400" u="sng" dirty="0" smtClean="0">
                <a:solidFill>
                  <a:schemeClr val="accent5">
                    <a:lumMod val="10000"/>
                  </a:schemeClr>
                </a:solidFill>
                <a:effectLst/>
                <a:latin typeface="ArtBrush" pitchFamily="34" charset="0"/>
              </a:rPr>
              <a:t>CAS  (Creativity Action &amp; Service)</a:t>
            </a:r>
          </a:p>
          <a:p>
            <a:pPr marL="0" indent="0">
              <a:spcAft>
                <a:spcPts val="600"/>
              </a:spcAft>
              <a:buNone/>
            </a:pPr>
            <a:r>
              <a:rPr lang="en-US" sz="2000" dirty="0" smtClean="0">
                <a:solidFill>
                  <a:srgbClr val="663300"/>
                </a:solidFill>
                <a:effectLst/>
                <a:latin typeface="Bell Gothic Std Light" pitchFamily="34" charset="0"/>
              </a:rPr>
              <a:t>Approximately </a:t>
            </a:r>
            <a:r>
              <a:rPr lang="en-US" sz="2000" dirty="0" smtClean="0">
                <a:solidFill>
                  <a:srgbClr val="602000"/>
                </a:solidFill>
                <a:effectLst/>
                <a:latin typeface="Bell Gothic Std Light" pitchFamily="34" charset="0"/>
              </a:rPr>
              <a:t>140</a:t>
            </a:r>
            <a:r>
              <a:rPr lang="en-US" sz="2000" dirty="0" smtClean="0">
                <a:solidFill>
                  <a:srgbClr val="663300"/>
                </a:solidFill>
                <a:effectLst/>
                <a:latin typeface="Bell Gothic Std Light" pitchFamily="34" charset="0"/>
              </a:rPr>
              <a:t> documented hours of student interaction within community</a:t>
            </a:r>
          </a:p>
          <a:p>
            <a:pPr>
              <a:buNone/>
            </a:pPr>
            <a:r>
              <a:rPr lang="en-US" sz="2400" u="sng" dirty="0" smtClean="0">
                <a:solidFill>
                  <a:schemeClr val="accent5">
                    <a:lumMod val="10000"/>
                  </a:schemeClr>
                </a:solidFill>
                <a:effectLst/>
                <a:latin typeface="ArtBrush" pitchFamily="34" charset="0"/>
              </a:rPr>
              <a:t>Extended Essay </a:t>
            </a:r>
          </a:p>
          <a:p>
            <a:pPr marL="0" indent="0">
              <a:spcAft>
                <a:spcPts val="600"/>
              </a:spcAft>
              <a:buNone/>
            </a:pPr>
            <a:r>
              <a:rPr lang="en-US" sz="2000" dirty="0" smtClean="0">
                <a:solidFill>
                  <a:srgbClr val="663300"/>
                </a:solidFill>
                <a:effectLst/>
                <a:latin typeface="Bell Gothic Std Light" pitchFamily="34" charset="0"/>
              </a:rPr>
              <a:t>3000-4000 word research paper on a topic of the students choice</a:t>
            </a:r>
          </a:p>
          <a:p>
            <a:pPr>
              <a:buNone/>
            </a:pPr>
            <a:r>
              <a:rPr lang="en-US" sz="2400" u="sng" dirty="0" smtClean="0">
                <a:solidFill>
                  <a:schemeClr val="accent5">
                    <a:lumMod val="10000"/>
                  </a:schemeClr>
                </a:solidFill>
                <a:effectLst/>
                <a:latin typeface="ArtBrush" pitchFamily="34" charset="0"/>
              </a:rPr>
              <a:t>Theory of Knowledge </a:t>
            </a:r>
          </a:p>
          <a:p>
            <a:pPr marL="0" indent="0">
              <a:buNone/>
            </a:pPr>
            <a:r>
              <a:rPr lang="en-US" sz="2000" dirty="0" smtClean="0">
                <a:solidFill>
                  <a:srgbClr val="663300"/>
                </a:solidFill>
                <a:effectLst/>
                <a:latin typeface="Bell Gothic Std Light" pitchFamily="34" charset="0"/>
              </a:rPr>
              <a:t>Discussion oriented class that ties all the IB subject matter together with questions and arguments about “what is knowledge”?</a:t>
            </a:r>
          </a:p>
          <a:p>
            <a:pPr>
              <a:buNone/>
            </a:pPr>
            <a:endParaRPr lang="en-US" dirty="0">
              <a:effectLst/>
              <a:latin typeface="Bell Gothic Std Light" pitchFamily="34" charset="0"/>
            </a:endParaRPr>
          </a:p>
        </p:txBody>
      </p:sp>
      <p:sp>
        <p:nvSpPr>
          <p:cNvPr id="4" name="Rectangle 3"/>
          <p:cNvSpPr/>
          <p:nvPr/>
        </p:nvSpPr>
        <p:spPr bwMode="auto">
          <a:xfrm>
            <a:off x="0" y="0"/>
            <a:ext cx="44196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Diploma </a:t>
            </a:r>
            <a:r>
              <a:rPr kumimoji="0" lang="en-US" sz="4400" b="1" i="0" u="none" strike="noStrike" cap="none" normalizeH="0" baseline="0" dirty="0" smtClean="0">
                <a:ln>
                  <a:noFill/>
                </a:ln>
                <a:solidFill>
                  <a:srgbClr val="FFFF00"/>
                </a:solidFill>
                <a:effectLst>
                  <a:outerShdw blurRad="38100" dist="38100" dir="2700000" algn="tl">
                    <a:srgbClr val="000000">
                      <a:alpha val="43137"/>
                    </a:srgbClr>
                  </a:outerShdw>
                </a:effectLst>
                <a:latin typeface="Myriad Pro" pitchFamily="34" charset="0"/>
              </a:rPr>
              <a:t>CORE</a:t>
            </a:r>
          </a:p>
        </p:txBody>
      </p:sp>
      <p:sp>
        <p:nvSpPr>
          <p:cNvPr id="5" name="Rectangle 4"/>
          <p:cNvSpPr/>
          <p:nvPr/>
        </p:nvSpPr>
        <p:spPr bwMode="auto">
          <a:xfrm>
            <a:off x="4419600" y="0"/>
            <a:ext cx="47244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Career </a:t>
            </a:r>
            <a:r>
              <a:rPr kumimoji="0" lang="en-US" sz="4400" b="1" i="0" u="none" strike="noStrike" cap="none" normalizeH="0" baseline="0" dirty="0" smtClean="0">
                <a:ln>
                  <a:noFill/>
                </a:ln>
                <a:solidFill>
                  <a:srgbClr val="FFFF00"/>
                </a:solidFill>
                <a:effectLst>
                  <a:outerShdw blurRad="38100" dist="38100" dir="2700000" algn="tl">
                    <a:srgbClr val="000000">
                      <a:alpha val="43137"/>
                    </a:srgbClr>
                  </a:outerShdw>
                </a:effectLst>
                <a:latin typeface="Myriad Pro" pitchFamily="34" charset="0"/>
              </a:rPr>
              <a:t>CORE</a:t>
            </a:r>
          </a:p>
        </p:txBody>
      </p:sp>
      <p:sp>
        <p:nvSpPr>
          <p:cNvPr id="6" name="Content Placeholder 2"/>
          <p:cNvSpPr>
            <a:spLocks noGrp="1"/>
          </p:cNvSpPr>
          <p:nvPr>
            <p:ph sz="half" idx="1"/>
          </p:nvPr>
        </p:nvSpPr>
        <p:spPr>
          <a:xfrm>
            <a:off x="4419600" y="716973"/>
            <a:ext cx="4495800" cy="7131627"/>
          </a:xfrm>
        </p:spPr>
        <p:txBody>
          <a:bodyPr/>
          <a:lstStyle/>
          <a:p>
            <a:pPr>
              <a:buNone/>
            </a:pPr>
            <a:r>
              <a:rPr lang="en-US" sz="2400" u="sng" dirty="0" smtClean="0">
                <a:solidFill>
                  <a:schemeClr val="accent5">
                    <a:lumMod val="10000"/>
                  </a:schemeClr>
                </a:solidFill>
                <a:effectLst/>
                <a:latin typeface="ArtBrush" pitchFamily="34" charset="0"/>
              </a:rPr>
              <a:t>SL  (Service Learning)</a:t>
            </a:r>
          </a:p>
          <a:p>
            <a:pPr marL="0" indent="0">
              <a:spcAft>
                <a:spcPts val="600"/>
              </a:spcAft>
              <a:buNone/>
            </a:pPr>
            <a:r>
              <a:rPr lang="en-US" sz="2000" dirty="0" smtClean="0">
                <a:solidFill>
                  <a:srgbClr val="663300"/>
                </a:solidFill>
                <a:effectLst/>
                <a:latin typeface="Bell Gothic Std Light" pitchFamily="34" charset="0"/>
              </a:rPr>
              <a:t>Approximately </a:t>
            </a:r>
            <a:r>
              <a:rPr lang="en-US" sz="2000" dirty="0" smtClean="0">
                <a:solidFill>
                  <a:srgbClr val="602000"/>
                </a:solidFill>
                <a:effectLst/>
                <a:latin typeface="Bell Gothic Std Light" pitchFamily="34" charset="0"/>
              </a:rPr>
              <a:t>50 </a:t>
            </a:r>
            <a:r>
              <a:rPr lang="en-US" sz="2000" dirty="0" smtClean="0">
                <a:solidFill>
                  <a:srgbClr val="663300"/>
                </a:solidFill>
                <a:effectLst/>
                <a:latin typeface="Bell Gothic Std Light" pitchFamily="34" charset="0"/>
              </a:rPr>
              <a:t>documented hours of student interaction within community</a:t>
            </a:r>
          </a:p>
          <a:p>
            <a:pPr>
              <a:buNone/>
            </a:pPr>
            <a:r>
              <a:rPr lang="en-US" sz="2400" u="sng" dirty="0" smtClean="0">
                <a:solidFill>
                  <a:schemeClr val="accent5">
                    <a:lumMod val="10000"/>
                  </a:schemeClr>
                </a:solidFill>
                <a:effectLst/>
                <a:latin typeface="ArtBrush" pitchFamily="34" charset="0"/>
              </a:rPr>
              <a:t>Reflective Project </a:t>
            </a:r>
          </a:p>
          <a:p>
            <a:pPr marL="0" indent="0">
              <a:spcAft>
                <a:spcPts val="600"/>
              </a:spcAft>
              <a:buNone/>
            </a:pPr>
            <a:r>
              <a:rPr lang="en-US" sz="2000" dirty="0" smtClean="0">
                <a:solidFill>
                  <a:srgbClr val="663300"/>
                </a:solidFill>
                <a:effectLst/>
                <a:latin typeface="Bell Gothic Std Light" pitchFamily="34" charset="0"/>
              </a:rPr>
              <a:t>3000 word research paper on an “ethical dilemma” within their pathway</a:t>
            </a:r>
          </a:p>
          <a:p>
            <a:pPr>
              <a:buNone/>
            </a:pPr>
            <a:r>
              <a:rPr lang="en-US" sz="2400" u="sng" dirty="0" smtClean="0">
                <a:solidFill>
                  <a:schemeClr val="accent5">
                    <a:lumMod val="10000"/>
                  </a:schemeClr>
                </a:solidFill>
                <a:effectLst/>
                <a:latin typeface="ArtBrush" pitchFamily="34" charset="0"/>
              </a:rPr>
              <a:t>Language Development</a:t>
            </a:r>
            <a:endParaRPr lang="en-US" sz="2400" u="sng" dirty="0">
              <a:solidFill>
                <a:schemeClr val="accent5">
                  <a:lumMod val="10000"/>
                </a:schemeClr>
              </a:solidFill>
              <a:effectLst/>
              <a:latin typeface="ArtBrush" pitchFamily="34" charset="0"/>
            </a:endParaRPr>
          </a:p>
          <a:p>
            <a:pPr marL="0" indent="0">
              <a:spcAft>
                <a:spcPts val="600"/>
              </a:spcAft>
              <a:buNone/>
            </a:pPr>
            <a:r>
              <a:rPr lang="en-US" sz="2000" dirty="0" smtClean="0">
                <a:solidFill>
                  <a:srgbClr val="663300"/>
                </a:solidFill>
                <a:effectLst/>
                <a:latin typeface="Bell Gothic Std Light" pitchFamily="34" charset="0"/>
              </a:rPr>
              <a:t>Student shows growth in a second language over the two years</a:t>
            </a:r>
            <a:endParaRPr lang="en-US" sz="2000" dirty="0">
              <a:solidFill>
                <a:srgbClr val="663300"/>
              </a:solidFill>
              <a:effectLst/>
              <a:latin typeface="Bell Gothic Std Light" pitchFamily="34" charset="0"/>
            </a:endParaRPr>
          </a:p>
          <a:p>
            <a:pPr marL="0" indent="0">
              <a:spcAft>
                <a:spcPts val="600"/>
              </a:spcAft>
              <a:buNone/>
            </a:pPr>
            <a:r>
              <a:rPr lang="en-US" sz="2400" u="sng" dirty="0" smtClean="0">
                <a:solidFill>
                  <a:schemeClr val="accent5">
                    <a:lumMod val="10000"/>
                  </a:schemeClr>
                </a:solidFill>
                <a:effectLst/>
                <a:latin typeface="ArtBrush" pitchFamily="34" charset="0"/>
              </a:rPr>
              <a:t>Personal &amp; Professional Skills</a:t>
            </a:r>
            <a:r>
              <a:rPr lang="en-US" u="sng" dirty="0" smtClean="0">
                <a:solidFill>
                  <a:schemeClr val="accent5">
                    <a:lumMod val="10000"/>
                  </a:schemeClr>
                </a:solidFill>
                <a:effectLst/>
                <a:latin typeface="ArtBrush" pitchFamily="34" charset="0"/>
              </a:rPr>
              <a:t> </a:t>
            </a:r>
          </a:p>
          <a:p>
            <a:pPr marL="0" indent="0">
              <a:buNone/>
            </a:pPr>
            <a:r>
              <a:rPr lang="en-US" sz="2000" dirty="0" smtClean="0">
                <a:solidFill>
                  <a:srgbClr val="663300"/>
                </a:solidFill>
                <a:effectLst/>
                <a:latin typeface="Bell Gothic Std Light" pitchFamily="34" charset="0"/>
              </a:rPr>
              <a:t>Discussion oriented class on soft skills business world wants; discusses ethics, leadership, teamwork and more</a:t>
            </a:r>
          </a:p>
          <a:p>
            <a:pPr>
              <a:buNone/>
            </a:pPr>
            <a:endParaRPr lang="en-US" dirty="0">
              <a:effectLst/>
              <a:latin typeface="Bell Gothic Std Light" pitchFamily="34"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0" y="685801"/>
            <a:ext cx="4419600" cy="716972"/>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Diploma</a:t>
            </a:r>
            <a:endParaRPr kumimoji="0" lang="en-US" sz="3600" b="1" i="0" u="none" strike="noStrike" cap="none" normalizeH="0" baseline="0" dirty="0" smtClean="0">
              <a:ln>
                <a:noFill/>
              </a:ln>
              <a:solidFill>
                <a:srgbClr val="FFFF00"/>
              </a:solidFill>
              <a:effectLst>
                <a:outerShdw blurRad="38100" dist="38100" dir="2700000" algn="tl">
                  <a:srgbClr val="000000">
                    <a:alpha val="43137"/>
                  </a:srgbClr>
                </a:outerShdw>
              </a:effectLst>
              <a:latin typeface="Myriad Pro" pitchFamily="34" charset="0"/>
            </a:endParaRPr>
          </a:p>
        </p:txBody>
      </p:sp>
      <p:sp>
        <p:nvSpPr>
          <p:cNvPr id="5" name="Rectangle 4"/>
          <p:cNvSpPr/>
          <p:nvPr/>
        </p:nvSpPr>
        <p:spPr bwMode="auto">
          <a:xfrm>
            <a:off x="4419600" y="685800"/>
            <a:ext cx="47244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Career</a:t>
            </a:r>
            <a:endParaRPr kumimoji="0" lang="en-US" sz="3600" b="1" i="0" u="none" strike="noStrike" cap="none" normalizeH="0" baseline="0" dirty="0" smtClean="0">
              <a:ln>
                <a:noFill/>
              </a:ln>
              <a:solidFill>
                <a:srgbClr val="FFFF00"/>
              </a:solidFill>
              <a:effectLst>
                <a:outerShdw blurRad="38100" dist="38100" dir="2700000" algn="tl">
                  <a:srgbClr val="000000">
                    <a:alpha val="43137"/>
                  </a:srgbClr>
                </a:outerShdw>
              </a:effectLst>
              <a:latin typeface="Myriad Pro" pitchFamily="34" charset="0"/>
            </a:endParaRPr>
          </a:p>
        </p:txBody>
      </p:sp>
      <p:sp>
        <p:nvSpPr>
          <p:cNvPr id="8" name="Rectangle 7"/>
          <p:cNvSpPr/>
          <p:nvPr/>
        </p:nvSpPr>
        <p:spPr bwMode="auto">
          <a:xfrm>
            <a:off x="7883" y="0"/>
            <a:ext cx="914400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C000"/>
                </a:solidFill>
                <a:effectLst>
                  <a:outerShdw blurRad="38100" dist="38100" dir="2700000" algn="tl">
                    <a:srgbClr val="000000">
                      <a:alpha val="43137"/>
                    </a:srgbClr>
                  </a:outerShdw>
                </a:effectLst>
                <a:latin typeface="Myriad Pro" pitchFamily="34" charset="0"/>
              </a:rPr>
              <a:t>Coursework Required</a:t>
            </a:r>
          </a:p>
        </p:txBody>
      </p:sp>
      <p:sp>
        <p:nvSpPr>
          <p:cNvPr id="9" name="TextBox 9"/>
          <p:cNvSpPr txBox="1">
            <a:spLocks noChangeArrowheads="1"/>
          </p:cNvSpPr>
          <p:nvPr/>
        </p:nvSpPr>
        <p:spPr bwMode="auto">
          <a:xfrm>
            <a:off x="457200" y="3214785"/>
            <a:ext cx="3345687" cy="2802449"/>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dirty="0" smtClean="0">
              <a:solidFill>
                <a:schemeClr val="accent5">
                  <a:lumMod val="10000"/>
                </a:schemeClr>
              </a:solidFill>
              <a:latin typeface="Myriad Pro" pitchFamily="34" charset="0"/>
            </a:endParaRPr>
          </a:p>
          <a:p>
            <a:pPr algn="ctr"/>
            <a:endParaRPr lang="en-US" sz="800" b="1" dirty="0" smtClean="0">
              <a:solidFill>
                <a:schemeClr val="accent5">
                  <a:lumMod val="10000"/>
                </a:schemeClr>
              </a:solidFill>
              <a:latin typeface="Myriad Pro" pitchFamily="34" charset="0"/>
            </a:endParaRPr>
          </a:p>
          <a:p>
            <a:pPr algn="ctr"/>
            <a:r>
              <a:rPr lang="en-US" sz="800" b="1" dirty="0" smtClean="0">
                <a:solidFill>
                  <a:schemeClr val="accent5">
                    <a:lumMod val="10000"/>
                  </a:schemeClr>
                </a:solidFill>
                <a:latin typeface="Myriad Pro" pitchFamily="34" charset="0"/>
              </a:rPr>
              <a:t/>
            </a:r>
            <a:br>
              <a:rPr lang="en-US" sz="800" b="1" dirty="0" smtClean="0">
                <a:solidFill>
                  <a:schemeClr val="accent5">
                    <a:lumMod val="10000"/>
                  </a:schemeClr>
                </a:solidFill>
                <a:latin typeface="Myriad Pro" pitchFamily="34" charset="0"/>
              </a:rPr>
            </a:br>
            <a:r>
              <a:rPr lang="en-US" sz="1800" b="1" dirty="0" smtClean="0">
                <a:solidFill>
                  <a:schemeClr val="accent5">
                    <a:lumMod val="10000"/>
                  </a:schemeClr>
                </a:solidFill>
                <a:latin typeface="Myriad Pro" pitchFamily="34" charset="0"/>
              </a:rPr>
              <a:t>Math</a:t>
            </a:r>
            <a:endParaRPr lang="en-US" sz="1800" b="1" dirty="0">
              <a:solidFill>
                <a:schemeClr val="accent5">
                  <a:lumMod val="10000"/>
                </a:schemeClr>
              </a:solidFill>
              <a:latin typeface="Myriad Pro" pitchFamily="34" charset="0"/>
            </a:endParaRPr>
          </a:p>
          <a:p>
            <a:pPr algn="ctr"/>
            <a:r>
              <a:rPr lang="en-US" sz="1800" b="1" dirty="0">
                <a:solidFill>
                  <a:schemeClr val="accent5">
                    <a:lumMod val="10000"/>
                  </a:schemeClr>
                </a:solidFill>
                <a:latin typeface="Myriad Pro" pitchFamily="34" charset="0"/>
              </a:rPr>
              <a:t>Science</a:t>
            </a:r>
          </a:p>
          <a:p>
            <a:pPr algn="ctr"/>
            <a:r>
              <a:rPr lang="en-US" sz="1800" b="1" dirty="0">
                <a:solidFill>
                  <a:schemeClr val="accent5">
                    <a:lumMod val="10000"/>
                  </a:schemeClr>
                </a:solidFill>
                <a:latin typeface="Myriad Pro" pitchFamily="34" charset="0"/>
              </a:rPr>
              <a:t>History</a:t>
            </a:r>
          </a:p>
          <a:p>
            <a:pPr algn="ctr"/>
            <a:r>
              <a:rPr lang="en-US" sz="1800" b="1" dirty="0">
                <a:solidFill>
                  <a:schemeClr val="accent5">
                    <a:lumMod val="10000"/>
                  </a:schemeClr>
                </a:solidFill>
                <a:latin typeface="Myriad Pro" pitchFamily="34" charset="0"/>
              </a:rPr>
              <a:t>English</a:t>
            </a:r>
          </a:p>
          <a:p>
            <a:pPr algn="ctr"/>
            <a:r>
              <a:rPr lang="en-US" sz="1800" b="1" dirty="0">
                <a:solidFill>
                  <a:schemeClr val="accent5">
                    <a:lumMod val="10000"/>
                  </a:schemeClr>
                </a:solidFill>
                <a:latin typeface="Myriad Pro" pitchFamily="34" charset="0"/>
              </a:rPr>
              <a:t>Foreign Language</a:t>
            </a:r>
          </a:p>
          <a:p>
            <a:pPr algn="ctr"/>
            <a:r>
              <a:rPr lang="en-US" sz="1800" b="1" dirty="0" smtClean="0">
                <a:solidFill>
                  <a:schemeClr val="accent5">
                    <a:lumMod val="10000"/>
                  </a:schemeClr>
                </a:solidFill>
                <a:latin typeface="Myriad Pro" pitchFamily="34" charset="0"/>
              </a:rPr>
              <a:t>6</a:t>
            </a:r>
            <a:r>
              <a:rPr lang="en-US" sz="1800" b="1" baseline="30000" dirty="0" smtClean="0">
                <a:solidFill>
                  <a:schemeClr val="accent5">
                    <a:lumMod val="10000"/>
                  </a:schemeClr>
                </a:solidFill>
                <a:latin typeface="Myriad Pro" pitchFamily="34" charset="0"/>
              </a:rPr>
              <a:t>th</a:t>
            </a:r>
            <a:r>
              <a:rPr lang="en-US" sz="1800" b="1" dirty="0" smtClean="0">
                <a:solidFill>
                  <a:schemeClr val="accent5">
                    <a:lumMod val="10000"/>
                  </a:schemeClr>
                </a:solidFill>
                <a:latin typeface="Myriad Pro" pitchFamily="34" charset="0"/>
              </a:rPr>
              <a:t> </a:t>
            </a:r>
            <a:r>
              <a:rPr lang="en-US" sz="1800" b="1" dirty="0">
                <a:solidFill>
                  <a:schemeClr val="accent5">
                    <a:lumMod val="10000"/>
                  </a:schemeClr>
                </a:solidFill>
                <a:latin typeface="Myriad Pro" pitchFamily="34" charset="0"/>
              </a:rPr>
              <a:t>Subject </a:t>
            </a:r>
            <a:r>
              <a:rPr lang="en-US" sz="1800" b="1" dirty="0" smtClean="0">
                <a:solidFill>
                  <a:schemeClr val="accent5">
                    <a:lumMod val="10000"/>
                  </a:schemeClr>
                </a:solidFill>
                <a:latin typeface="Myriad Pro" pitchFamily="34" charset="0"/>
              </a:rPr>
              <a:t>(Choices)</a:t>
            </a:r>
          </a:p>
          <a:p>
            <a:pPr algn="ctr"/>
            <a:r>
              <a:rPr lang="en-US" sz="1800" b="1" dirty="0">
                <a:solidFill>
                  <a:schemeClr val="accent5">
                    <a:lumMod val="10000"/>
                  </a:schemeClr>
                </a:solidFill>
                <a:latin typeface="Myriad Pro" pitchFamily="34" charset="0"/>
              </a:rPr>
              <a:t>&amp;</a:t>
            </a:r>
            <a:endParaRPr lang="en-US" sz="1800" b="1" dirty="0" smtClean="0">
              <a:solidFill>
                <a:schemeClr val="accent5">
                  <a:lumMod val="10000"/>
                </a:schemeClr>
              </a:solidFill>
              <a:latin typeface="Myriad Pro" pitchFamily="34" charset="0"/>
            </a:endParaRPr>
          </a:p>
          <a:p>
            <a:pPr algn="ctr"/>
            <a:r>
              <a:rPr lang="en-US" sz="1800" b="1" dirty="0">
                <a:solidFill>
                  <a:srgbClr val="C00000"/>
                </a:solidFill>
                <a:latin typeface="Myriad Pro" pitchFamily="34" charset="0"/>
              </a:rPr>
              <a:t>Theory of </a:t>
            </a:r>
            <a:r>
              <a:rPr lang="en-US" sz="1800" b="1" dirty="0" smtClean="0">
                <a:solidFill>
                  <a:srgbClr val="C00000"/>
                </a:solidFill>
                <a:latin typeface="Myriad Pro" pitchFamily="34" charset="0"/>
              </a:rPr>
              <a:t>Knowledge</a:t>
            </a:r>
            <a:endParaRPr lang="en-US" sz="1800" b="1" dirty="0">
              <a:solidFill>
                <a:srgbClr val="C00000"/>
              </a:solidFill>
              <a:latin typeface="Myriad Pro" pitchFamily="34" charset="0"/>
            </a:endParaRPr>
          </a:p>
        </p:txBody>
      </p:sp>
      <p:sp>
        <p:nvSpPr>
          <p:cNvPr id="10" name="Rectangle 9"/>
          <p:cNvSpPr/>
          <p:nvPr/>
        </p:nvSpPr>
        <p:spPr bwMode="auto">
          <a:xfrm>
            <a:off x="9175" y="1529766"/>
            <a:ext cx="4319752" cy="1359413"/>
          </a:xfrm>
          <a:prstGeom prst="rect">
            <a:avLst/>
          </a:prstGeom>
          <a:solidFill>
            <a:schemeClr val="accent5">
              <a:lumMod val="1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Myriad Pro" pitchFamily="34" charset="0"/>
              </a:rPr>
              <a:t>6 Diploma Subjects</a:t>
            </a:r>
          </a:p>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Myriad Pro" pitchFamily="34" charset="0"/>
              </a:rPr>
              <a:t>Three+</a:t>
            </a:r>
            <a:r>
              <a:rPr kumimoji="0" lang="en-US" sz="2000" b="0" i="0" u="none" strike="noStrike" cap="none" normalizeH="0" baseline="0" dirty="0" smtClean="0">
                <a:ln>
                  <a:noFill/>
                </a:ln>
                <a:effectLst/>
                <a:latin typeface="Myriad Pro" pitchFamily="34" charset="0"/>
              </a:rPr>
              <a:t> Higher Level (HL) = 2 year</a:t>
            </a:r>
          </a:p>
          <a:p>
            <a:pPr marL="0" marR="0" indent="0" algn="r" defTabSz="914400" rtl="0" eaLnBrk="0" fontAlgn="base" latinLnBrk="0" hangingPunct="0">
              <a:lnSpc>
                <a:spcPct val="100000"/>
              </a:lnSpc>
              <a:spcBef>
                <a:spcPct val="0"/>
              </a:spcBef>
              <a:spcAft>
                <a:spcPct val="0"/>
              </a:spcAft>
              <a:buClrTx/>
              <a:buSzTx/>
              <a:buFontTx/>
              <a:buNone/>
              <a:tabLst/>
            </a:pPr>
            <a:r>
              <a:rPr lang="en-US" b="1" dirty="0" smtClean="0">
                <a:solidFill>
                  <a:srgbClr val="FFFF00"/>
                </a:solidFill>
                <a:latin typeface="Myriad Pro" pitchFamily="34" charset="0"/>
              </a:rPr>
              <a:t>Three- </a:t>
            </a:r>
            <a:r>
              <a:rPr lang="en-US" dirty="0" smtClean="0">
                <a:latin typeface="Myriad Pro" pitchFamily="34" charset="0"/>
              </a:rPr>
              <a:t>Standard Level (SL) = 1 year</a:t>
            </a:r>
            <a:endParaRPr kumimoji="0" lang="en-US" sz="2000" b="0" i="0" u="none" strike="noStrike" cap="none" normalizeH="0" baseline="0" dirty="0" smtClean="0">
              <a:ln>
                <a:noFill/>
              </a:ln>
              <a:effectLst/>
              <a:latin typeface="Myriad Pro" pitchFamily="34" charset="0"/>
            </a:endParaRPr>
          </a:p>
        </p:txBody>
      </p:sp>
      <p:sp>
        <p:nvSpPr>
          <p:cNvPr id="11" name="Rectangle 10"/>
          <p:cNvSpPr/>
          <p:nvPr/>
        </p:nvSpPr>
        <p:spPr bwMode="auto">
          <a:xfrm>
            <a:off x="457200" y="3016172"/>
            <a:ext cx="3340567"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rPr>
              <a:t>Required DP Subject</a:t>
            </a:r>
            <a:r>
              <a:rPr kumimoji="0" lang="en-US" sz="1800" b="1" i="1" u="none" strike="noStrike" cap="none" normalizeH="0" dirty="0" smtClean="0">
                <a:ln>
                  <a:noFill/>
                </a:ln>
                <a:solidFill>
                  <a:schemeClr val="tx1"/>
                </a:solidFill>
                <a:effectLst>
                  <a:outerShdw blurRad="38100" dist="38100" dir="2700000" algn="tl">
                    <a:srgbClr val="000000">
                      <a:alpha val="43137"/>
                    </a:srgbClr>
                  </a:outerShdw>
                </a:effectLst>
                <a:latin typeface="Tahoma" charset="0"/>
              </a:rPr>
              <a:t> Areas</a:t>
            </a:r>
            <a:endPar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
        <p:nvSpPr>
          <p:cNvPr id="12" name="TextBox 9"/>
          <p:cNvSpPr txBox="1">
            <a:spLocks noChangeArrowheads="1"/>
          </p:cNvSpPr>
          <p:nvPr/>
        </p:nvSpPr>
        <p:spPr bwMode="auto">
          <a:xfrm>
            <a:off x="4998143" y="3246064"/>
            <a:ext cx="3380886" cy="1571343"/>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dirty="0" smtClean="0">
              <a:solidFill>
                <a:schemeClr val="accent5">
                  <a:lumMod val="10000"/>
                </a:schemeClr>
              </a:solidFill>
              <a:latin typeface="Myriad Pro" pitchFamily="34" charset="0"/>
            </a:endParaRPr>
          </a:p>
          <a:p>
            <a:pPr algn="ctr"/>
            <a:endParaRPr lang="en-US" sz="800" b="1" dirty="0" smtClean="0">
              <a:solidFill>
                <a:schemeClr val="accent5">
                  <a:lumMod val="10000"/>
                </a:schemeClr>
              </a:solidFill>
              <a:latin typeface="Myriad Pro" pitchFamily="34" charset="0"/>
            </a:endParaRPr>
          </a:p>
          <a:p>
            <a:pPr algn="ctr"/>
            <a:r>
              <a:rPr lang="en-US" sz="1800" b="1" dirty="0" smtClean="0">
                <a:solidFill>
                  <a:schemeClr val="accent5">
                    <a:lumMod val="10000"/>
                  </a:schemeClr>
                </a:solidFill>
                <a:latin typeface="Myriad Pro" pitchFamily="34" charset="0"/>
              </a:rPr>
              <a:t>ANY two DP</a:t>
            </a:r>
          </a:p>
          <a:p>
            <a:pPr algn="ctr"/>
            <a:r>
              <a:rPr lang="en-US" sz="1800" b="1" dirty="0">
                <a:solidFill>
                  <a:schemeClr val="accent5">
                    <a:lumMod val="10000"/>
                  </a:schemeClr>
                </a:solidFill>
                <a:latin typeface="Myriad Pro" pitchFamily="34" charset="0"/>
              </a:rPr>
              <a:t>&amp;</a:t>
            </a:r>
          </a:p>
          <a:p>
            <a:pPr algn="ctr"/>
            <a:r>
              <a:rPr lang="en-US" sz="1800" b="1" dirty="0" smtClean="0">
                <a:solidFill>
                  <a:srgbClr val="C00000"/>
                </a:solidFill>
                <a:latin typeface="Myriad Pro" pitchFamily="34" charset="0"/>
              </a:rPr>
              <a:t>Personal &amp; Professional Skills</a:t>
            </a:r>
            <a:endParaRPr lang="en-US" sz="1800" b="1" dirty="0">
              <a:solidFill>
                <a:srgbClr val="C00000"/>
              </a:solidFill>
              <a:latin typeface="Myriad Pro" pitchFamily="34" charset="0"/>
            </a:endParaRPr>
          </a:p>
        </p:txBody>
      </p:sp>
      <p:sp>
        <p:nvSpPr>
          <p:cNvPr id="13" name="Rectangle 12"/>
          <p:cNvSpPr/>
          <p:nvPr/>
        </p:nvSpPr>
        <p:spPr bwMode="auto">
          <a:xfrm>
            <a:off x="4648200" y="1421655"/>
            <a:ext cx="4267200" cy="1513726"/>
          </a:xfrm>
          <a:prstGeom prst="rect">
            <a:avLst/>
          </a:prstGeom>
          <a:solidFill>
            <a:schemeClr val="accent5">
              <a:lumMod val="1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FFFF00"/>
                </a:solidFill>
                <a:latin typeface="Myriad Pro" pitchFamily="34" charset="0"/>
              </a:rPr>
              <a:t>2 Diploma</a:t>
            </a:r>
            <a:r>
              <a:rPr kumimoji="0" lang="en-US" sz="2000" b="1" i="0" u="none" strike="noStrike" cap="none" normalizeH="0" baseline="0" dirty="0" smtClean="0">
                <a:ln>
                  <a:noFill/>
                </a:ln>
                <a:solidFill>
                  <a:srgbClr val="FFFF00"/>
                </a:solidFill>
                <a:effectLst/>
                <a:latin typeface="Myriad Pro" pitchFamily="34" charset="0"/>
              </a:rPr>
              <a:t> Subjects</a:t>
            </a:r>
          </a:p>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Myriad Pro" pitchFamily="34" charset="0"/>
              </a:rPr>
              <a:t>One+</a:t>
            </a:r>
            <a:r>
              <a:rPr kumimoji="0" lang="en-US" sz="2000" b="0" i="0" u="none" strike="noStrike" cap="none" normalizeH="0" baseline="0" dirty="0" smtClean="0">
                <a:ln>
                  <a:noFill/>
                </a:ln>
                <a:effectLst/>
                <a:latin typeface="Myriad Pro" pitchFamily="34" charset="0"/>
              </a:rPr>
              <a:t> Higher Level (HL) = 2 year</a:t>
            </a:r>
          </a:p>
          <a:p>
            <a:pPr marL="0" marR="0" indent="0" algn="r" defTabSz="914400" rtl="0" eaLnBrk="0" fontAlgn="base" latinLnBrk="0" hangingPunct="0">
              <a:lnSpc>
                <a:spcPct val="100000"/>
              </a:lnSpc>
              <a:spcBef>
                <a:spcPct val="0"/>
              </a:spcBef>
              <a:spcAft>
                <a:spcPct val="0"/>
              </a:spcAft>
              <a:buClrTx/>
              <a:buSzTx/>
              <a:buFontTx/>
              <a:buNone/>
              <a:tabLst/>
            </a:pPr>
            <a:r>
              <a:rPr lang="en-US" dirty="0" smtClean="0">
                <a:latin typeface="Myriad Pro" pitchFamily="34" charset="0"/>
              </a:rPr>
              <a:t>OR 2 year Standard Level Course*</a:t>
            </a:r>
            <a:endParaRPr kumimoji="0" lang="en-US" sz="2000" b="0" i="0" u="none" strike="noStrike" cap="none" normalizeH="0" baseline="0" dirty="0" smtClean="0">
              <a:ln>
                <a:noFill/>
              </a:ln>
              <a:effectLst/>
              <a:latin typeface="Myriad Pro" pitchFamily="34" charset="0"/>
            </a:endParaRPr>
          </a:p>
          <a:p>
            <a:pPr marL="0" marR="0" indent="0" algn="r" defTabSz="914400" rtl="0" eaLnBrk="0" fontAlgn="base" latinLnBrk="0" hangingPunct="0">
              <a:lnSpc>
                <a:spcPct val="100000"/>
              </a:lnSpc>
              <a:spcBef>
                <a:spcPct val="0"/>
              </a:spcBef>
              <a:spcAft>
                <a:spcPct val="0"/>
              </a:spcAft>
              <a:buClrTx/>
              <a:buSzTx/>
              <a:buFontTx/>
              <a:buNone/>
              <a:tabLst/>
            </a:pPr>
            <a:r>
              <a:rPr lang="en-US" b="1" dirty="0" smtClean="0">
                <a:solidFill>
                  <a:srgbClr val="FFFF00"/>
                </a:solidFill>
                <a:latin typeface="Myriad Pro" pitchFamily="34" charset="0"/>
              </a:rPr>
              <a:t>One- </a:t>
            </a:r>
            <a:r>
              <a:rPr lang="en-US" dirty="0" smtClean="0">
                <a:latin typeface="Myriad Pro" pitchFamily="34" charset="0"/>
              </a:rPr>
              <a:t>Standard Level (SL) = 1 year</a:t>
            </a:r>
            <a:endParaRPr kumimoji="0" lang="en-US" sz="2000" b="0" i="0" u="none" strike="noStrike" cap="none" normalizeH="0" baseline="0" dirty="0" smtClean="0">
              <a:ln>
                <a:noFill/>
              </a:ln>
              <a:effectLst/>
              <a:latin typeface="Myriad Pro" pitchFamily="34" charset="0"/>
            </a:endParaRPr>
          </a:p>
        </p:txBody>
      </p:sp>
      <p:sp>
        <p:nvSpPr>
          <p:cNvPr id="14" name="Rectangle 13"/>
          <p:cNvSpPr/>
          <p:nvPr/>
        </p:nvSpPr>
        <p:spPr bwMode="auto">
          <a:xfrm>
            <a:off x="4995515" y="3017464"/>
            <a:ext cx="3375712" cy="457200"/>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i="1" dirty="0" smtClean="0">
                <a:effectLst>
                  <a:outerShdw blurRad="38100" dist="38100" dir="2700000" algn="tl">
                    <a:srgbClr val="000000">
                      <a:alpha val="43137"/>
                    </a:srgbClr>
                  </a:outerShdw>
                </a:effectLst>
              </a:rPr>
              <a:t>Required DP Subject </a:t>
            </a:r>
            <a:r>
              <a:rPr lang="en-US" sz="1800" b="1" i="1" dirty="0">
                <a:effectLst>
                  <a:outerShdw blurRad="38100" dist="38100" dir="2700000" algn="tl">
                    <a:srgbClr val="000000">
                      <a:alpha val="43137"/>
                    </a:srgbClr>
                  </a:outerShdw>
                </a:effectLst>
              </a:rPr>
              <a:t>Areas</a:t>
            </a:r>
            <a:endPar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
        <p:nvSpPr>
          <p:cNvPr id="15" name="TextBox 9"/>
          <p:cNvSpPr txBox="1">
            <a:spLocks noChangeArrowheads="1"/>
          </p:cNvSpPr>
          <p:nvPr/>
        </p:nvSpPr>
        <p:spPr bwMode="auto">
          <a:xfrm>
            <a:off x="5024026" y="5229938"/>
            <a:ext cx="3380886" cy="1017345"/>
          </a:xfrm>
          <a:prstGeom prst="rect">
            <a:avLst/>
          </a:prstGeom>
          <a:solidFill>
            <a:schemeClr val="accent2">
              <a:lumMod val="60000"/>
              <a:lumOff val="40000"/>
            </a:schemeClr>
          </a:solidFill>
          <a:ln w="9525">
            <a:solidFill>
              <a:schemeClr val="accent5">
                <a:lumMod val="10000"/>
              </a:schemeClr>
            </a:solidFill>
            <a:miter lim="800000"/>
            <a:headEnd/>
            <a:tailEnd/>
          </a:ln>
          <a:effectLst>
            <a:outerShdw blurRad="76200" dir="13500000" sy="23000" kx="1200000" algn="br" rotWithShape="0">
              <a:prstClr val="black">
                <a:alpha val="20000"/>
              </a:prstClr>
            </a:outerShdw>
          </a:effectLst>
        </p:spPr>
        <p:txBody>
          <a:bodyPr wrap="square" lIns="64291" tIns="32146" rIns="64291" bIns="182880">
            <a:spAutoFit/>
          </a:bodyPr>
          <a:lstStyle/>
          <a:p>
            <a:pPr algn="ctr"/>
            <a:endParaRPr lang="en-US" sz="800" b="1" dirty="0" smtClean="0">
              <a:solidFill>
                <a:schemeClr val="accent5">
                  <a:lumMod val="10000"/>
                </a:schemeClr>
              </a:solidFill>
              <a:latin typeface="Myriad Pro" pitchFamily="34" charset="0"/>
            </a:endParaRPr>
          </a:p>
          <a:p>
            <a:pPr algn="ctr"/>
            <a:endParaRPr lang="en-US" sz="800" b="1" dirty="0" smtClean="0">
              <a:solidFill>
                <a:schemeClr val="accent5">
                  <a:lumMod val="10000"/>
                </a:schemeClr>
              </a:solidFill>
              <a:latin typeface="Myriad Pro" pitchFamily="34" charset="0"/>
            </a:endParaRPr>
          </a:p>
          <a:p>
            <a:pPr algn="ctr"/>
            <a:r>
              <a:rPr lang="en-US" sz="1800" b="1" dirty="0" smtClean="0">
                <a:solidFill>
                  <a:schemeClr val="accent5">
                    <a:lumMod val="10000"/>
                  </a:schemeClr>
                </a:solidFill>
                <a:latin typeface="Myriad Pro" pitchFamily="34" charset="0"/>
              </a:rPr>
              <a:t>Career Pathway (both years)</a:t>
            </a:r>
            <a:endParaRPr lang="en-US" sz="1800" b="1" dirty="0">
              <a:solidFill>
                <a:schemeClr val="accent5">
                  <a:lumMod val="10000"/>
                </a:schemeClr>
              </a:solidFill>
              <a:latin typeface="Myriad Pro" pitchFamily="34" charset="0"/>
            </a:endParaRPr>
          </a:p>
          <a:p>
            <a:pPr algn="ctr"/>
            <a:r>
              <a:rPr lang="en-US" sz="1800" b="1" dirty="0">
                <a:solidFill>
                  <a:schemeClr val="accent5">
                    <a:lumMod val="10000"/>
                  </a:schemeClr>
                </a:solidFill>
                <a:latin typeface="Myriad Pro" pitchFamily="34" charset="0"/>
              </a:rPr>
              <a:t>Foreign </a:t>
            </a:r>
            <a:r>
              <a:rPr lang="en-US" sz="1800" b="1" dirty="0" smtClean="0">
                <a:solidFill>
                  <a:schemeClr val="accent5">
                    <a:lumMod val="10000"/>
                  </a:schemeClr>
                </a:solidFill>
                <a:latin typeface="Myriad Pro" pitchFamily="34" charset="0"/>
              </a:rPr>
              <a:t>Language (one year)</a:t>
            </a:r>
          </a:p>
        </p:txBody>
      </p:sp>
      <p:sp>
        <p:nvSpPr>
          <p:cNvPr id="16" name="Rectangle 15"/>
          <p:cNvSpPr/>
          <p:nvPr/>
        </p:nvSpPr>
        <p:spPr bwMode="auto">
          <a:xfrm>
            <a:off x="5004660" y="5022760"/>
            <a:ext cx="3400251" cy="412531"/>
          </a:xfrm>
          <a:prstGeom prst="rect">
            <a:avLst/>
          </a:prstGeom>
          <a:solidFill>
            <a:schemeClr val="accent5">
              <a:lumMod val="50000"/>
            </a:schemeClr>
          </a:solidFill>
          <a:ln w="952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b="1" i="1" dirty="0" smtClean="0">
                <a:effectLst>
                  <a:outerShdw blurRad="38100" dist="38100" dir="2700000" algn="tl">
                    <a:srgbClr val="000000">
                      <a:alpha val="43137"/>
                    </a:srgbClr>
                  </a:outerShdw>
                </a:effectLst>
              </a:rPr>
              <a:t>Plus</a:t>
            </a:r>
            <a:endPar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ahoma" charset="0"/>
            </a:endParaRPr>
          </a:p>
        </p:txBody>
      </p:sp>
    </p:spTree>
    <p:extLst>
      <p:ext uri="{BB962C8B-B14F-4D97-AF65-F5344CB8AC3E}">
        <p14:creationId xmlns:p14="http://schemas.microsoft.com/office/powerpoint/2010/main" val="380334083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bwMode="auto">
          <a:xfrm>
            <a:off x="30479" y="21241"/>
            <a:ext cx="9144000" cy="893159"/>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C000"/>
                </a:solidFill>
                <a:effectLst>
                  <a:outerShdw blurRad="38100" dist="38100" dir="2700000" algn="tl">
                    <a:srgbClr val="000000">
                      <a:alpha val="43137"/>
                    </a:srgbClr>
                  </a:outerShdw>
                </a:effectLst>
                <a:latin typeface="Myriad Pro" pitchFamily="34" charset="0"/>
              </a:rPr>
              <a:t>Whole</a:t>
            </a:r>
            <a:r>
              <a:rPr kumimoji="0" lang="en-US" sz="4400" b="1" i="0" u="none" strike="noStrike" cap="none" normalizeH="0" dirty="0" smtClean="0">
                <a:ln>
                  <a:noFill/>
                </a:ln>
                <a:solidFill>
                  <a:srgbClr val="FFC000"/>
                </a:solidFill>
                <a:effectLst>
                  <a:outerShdw blurRad="38100" dist="38100" dir="2700000" algn="tl">
                    <a:srgbClr val="000000">
                      <a:alpha val="43137"/>
                    </a:srgbClr>
                  </a:outerShdw>
                </a:effectLst>
                <a:latin typeface="Myriad Pro" pitchFamily="34" charset="0"/>
              </a:rPr>
              <a:t> Student</a:t>
            </a:r>
            <a:endParaRPr kumimoji="0" lang="en-US" sz="4400" b="1" i="0" u="none" strike="noStrike" cap="none" normalizeH="0" baseline="0" dirty="0" smtClean="0">
              <a:ln>
                <a:noFill/>
              </a:ln>
              <a:solidFill>
                <a:srgbClr val="FFC000"/>
              </a:solidFill>
              <a:effectLst>
                <a:outerShdw blurRad="38100" dist="38100" dir="2700000" algn="tl">
                  <a:srgbClr val="000000">
                    <a:alpha val="43137"/>
                  </a:srgbClr>
                </a:outerShdw>
              </a:effectLst>
              <a:latin typeface="Myriad Pro" pitchFamily="34" charset="0"/>
            </a:endParaRPr>
          </a:p>
        </p:txBody>
      </p:sp>
      <p:sp>
        <p:nvSpPr>
          <p:cNvPr id="21" name="Rectangle 20"/>
          <p:cNvSpPr/>
          <p:nvPr/>
        </p:nvSpPr>
        <p:spPr bwMode="auto">
          <a:xfrm>
            <a:off x="28903" y="914400"/>
            <a:ext cx="4541521" cy="716972"/>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Diploma</a:t>
            </a:r>
            <a:endParaRPr kumimoji="0" lang="en-US" sz="3600" b="1" i="0" u="none" strike="noStrike" cap="none" normalizeH="0" baseline="0" dirty="0" smtClean="0">
              <a:ln>
                <a:noFill/>
              </a:ln>
              <a:solidFill>
                <a:srgbClr val="FFFF00"/>
              </a:solidFill>
              <a:effectLst>
                <a:outerShdw blurRad="38100" dist="38100" dir="2700000" algn="tl">
                  <a:srgbClr val="000000">
                    <a:alpha val="43137"/>
                  </a:srgbClr>
                </a:outerShdw>
              </a:effectLst>
              <a:latin typeface="Myriad Pro" pitchFamily="34" charset="0"/>
            </a:endParaRPr>
          </a:p>
        </p:txBody>
      </p:sp>
      <p:sp>
        <p:nvSpPr>
          <p:cNvPr id="22" name="Rectangle 21"/>
          <p:cNvSpPr/>
          <p:nvPr/>
        </p:nvSpPr>
        <p:spPr bwMode="auto">
          <a:xfrm>
            <a:off x="4602479" y="914400"/>
            <a:ext cx="4602480" cy="716973"/>
          </a:xfrm>
          <a:prstGeom prst="rect">
            <a:avLst/>
          </a:prstGeom>
          <a:gradFill flip="none" rotWithShape="1">
            <a:gsLst>
              <a:gs pos="76000">
                <a:schemeClr val="accent5">
                  <a:lumMod val="10000"/>
                </a:schemeClr>
              </a:gs>
              <a:gs pos="30000">
                <a:srgbClr val="1698D5"/>
              </a:gs>
              <a:gs pos="100000">
                <a:schemeClr val="accent5">
                  <a:lumMod val="10000"/>
                </a:schemeClr>
              </a:gs>
            </a:gsLst>
            <a:path path="circle">
              <a:fillToRect l="50000" t="50000" r="50000" b="50000"/>
            </a:path>
            <a:tileRect/>
          </a:gradFill>
          <a:ln w="9525" cap="flat" cmpd="sng" algn="ctr">
            <a:noFill/>
            <a:prstDash val="solid"/>
            <a:round/>
            <a:headEnd type="none" w="med" len="med"/>
            <a:tailEnd type="none" w="med" len="med"/>
          </a:ln>
          <a:effectLst>
            <a:glow rad="228600">
              <a:schemeClr val="tx1">
                <a:alpha val="40000"/>
              </a:schemeClr>
            </a:glow>
            <a:innerShdw>
              <a:prstClr val="black"/>
            </a:inn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Myriad Pro" pitchFamily="34" charset="0"/>
              </a:rPr>
              <a:t>Career</a:t>
            </a:r>
            <a:endParaRPr kumimoji="0" lang="en-US" sz="3600" b="1" i="0" u="none" strike="noStrike" cap="none" normalizeH="0" baseline="0" dirty="0" smtClean="0">
              <a:ln>
                <a:noFill/>
              </a:ln>
              <a:solidFill>
                <a:srgbClr val="FFFF00"/>
              </a:solidFill>
              <a:effectLst>
                <a:outerShdw blurRad="38100" dist="38100" dir="2700000" algn="tl">
                  <a:srgbClr val="000000">
                    <a:alpha val="43137"/>
                  </a:srgbClr>
                </a:outerShdw>
              </a:effectLst>
              <a:latin typeface="Myriad Pro" pitchFamily="34" charset="0"/>
            </a:endParaRPr>
          </a:p>
        </p:txBody>
      </p:sp>
      <p:sp>
        <p:nvSpPr>
          <p:cNvPr id="25" name="Rectangle 24"/>
          <p:cNvSpPr/>
          <p:nvPr/>
        </p:nvSpPr>
        <p:spPr bwMode="auto">
          <a:xfrm>
            <a:off x="434634" y="2153766"/>
            <a:ext cx="3910251" cy="2296617"/>
          </a:xfrm>
          <a:prstGeom prst="rect">
            <a:avLst/>
          </a:prstGeom>
          <a:solidFill>
            <a:schemeClr val="accent5">
              <a:lumMod val="1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a:solidFill>
                  <a:srgbClr val="FFFF00"/>
                </a:solidFill>
                <a:latin typeface="Myriad Pro" pitchFamily="34" charset="0"/>
              </a:rPr>
              <a:t>Extended Essay -</a:t>
            </a:r>
            <a:r>
              <a:rPr lang="en-US" dirty="0">
                <a:latin typeface="Myriad Pro" pitchFamily="34" charset="0"/>
              </a:rPr>
              <a:t> (worked on junior &amp; senior years with mentor</a:t>
            </a:r>
            <a:r>
              <a:rPr lang="en-US" dirty="0" smtClean="0">
                <a:latin typeface="Myriad Pro" pitchFamily="34" charset="0"/>
              </a:rPr>
              <a:t>)</a:t>
            </a:r>
          </a:p>
          <a:p>
            <a:pPr algn="ctr"/>
            <a:endParaRPr lang="en-US" b="1" dirty="0" smtClean="0">
              <a:solidFill>
                <a:srgbClr val="FFFF00"/>
              </a:solidFill>
              <a:latin typeface="Myriad Pro" pitchFamily="34" charset="0"/>
            </a:endParaRPr>
          </a:p>
          <a:p>
            <a:pPr algn="ctr"/>
            <a:r>
              <a:rPr lang="en-US" b="1" dirty="0" smtClean="0">
                <a:solidFill>
                  <a:srgbClr val="FFFF00"/>
                </a:solidFill>
                <a:latin typeface="Myriad Pro" pitchFamily="34" charset="0"/>
              </a:rPr>
              <a:t>C.A.S.-</a:t>
            </a:r>
            <a:r>
              <a:rPr lang="en-US" dirty="0" smtClean="0">
                <a:latin typeface="Myriad Pro" pitchFamily="34" charset="0"/>
              </a:rPr>
              <a:t> Creativity Activity &amp; Service (~140 hours of reflections)</a:t>
            </a:r>
            <a:endParaRPr kumimoji="0" lang="en-US" sz="2000" b="0" i="0" u="none" strike="noStrike" cap="none" normalizeH="0" baseline="0" dirty="0" smtClean="0">
              <a:ln>
                <a:noFill/>
              </a:ln>
              <a:effectLst/>
              <a:latin typeface="Myriad Pro" pitchFamily="34" charset="0"/>
            </a:endParaRPr>
          </a:p>
        </p:txBody>
      </p:sp>
      <p:sp>
        <p:nvSpPr>
          <p:cNvPr id="32" name="Rectangle 31"/>
          <p:cNvSpPr/>
          <p:nvPr/>
        </p:nvSpPr>
        <p:spPr bwMode="auto">
          <a:xfrm>
            <a:off x="4959425" y="2153766"/>
            <a:ext cx="3827627" cy="2296617"/>
          </a:xfrm>
          <a:prstGeom prst="rect">
            <a:avLst/>
          </a:prstGeom>
          <a:solidFill>
            <a:schemeClr val="accent5">
              <a:lumMod val="10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smtClean="0">
                <a:solidFill>
                  <a:srgbClr val="FFFF00"/>
                </a:solidFill>
                <a:latin typeface="Myriad Pro" pitchFamily="34" charset="0"/>
              </a:rPr>
              <a:t>Reflective Project -</a:t>
            </a:r>
            <a:r>
              <a:rPr lang="en-US" dirty="0" smtClean="0">
                <a:latin typeface="Myriad Pro" pitchFamily="34" charset="0"/>
              </a:rPr>
              <a:t> </a:t>
            </a:r>
            <a:r>
              <a:rPr lang="en-US" dirty="0">
                <a:latin typeface="Myriad Pro" pitchFamily="34" charset="0"/>
              </a:rPr>
              <a:t>(worked on junior &amp; senior years with </a:t>
            </a:r>
            <a:r>
              <a:rPr lang="en-US" dirty="0" smtClean="0">
                <a:latin typeface="Myriad Pro" pitchFamily="34" charset="0"/>
              </a:rPr>
              <a:t>mentor &amp; skill training in PPS course)</a:t>
            </a:r>
          </a:p>
          <a:p>
            <a:pPr algn="ctr"/>
            <a:endParaRPr lang="en-US" b="1" dirty="0" smtClean="0">
              <a:solidFill>
                <a:srgbClr val="FFFF00"/>
              </a:solidFill>
              <a:latin typeface="Myriad Pro" pitchFamily="34" charset="0"/>
            </a:endParaRPr>
          </a:p>
          <a:p>
            <a:pPr algn="ctr"/>
            <a:r>
              <a:rPr lang="en-US" b="1" dirty="0" smtClean="0">
                <a:solidFill>
                  <a:srgbClr val="FFFF00"/>
                </a:solidFill>
                <a:latin typeface="Myriad Pro" pitchFamily="34" charset="0"/>
              </a:rPr>
              <a:t>S.L. –</a:t>
            </a:r>
            <a:r>
              <a:rPr lang="en-US" dirty="0" smtClean="0">
                <a:latin typeface="Myriad Pro" pitchFamily="34" charset="0"/>
              </a:rPr>
              <a:t> Service Learning </a:t>
            </a:r>
          </a:p>
          <a:p>
            <a:pPr algn="ctr"/>
            <a:r>
              <a:rPr lang="en-US" dirty="0" smtClean="0">
                <a:latin typeface="Myriad Pro" pitchFamily="34" charset="0"/>
              </a:rPr>
              <a:t>(~50 hours of reflections)</a:t>
            </a:r>
            <a:endParaRPr kumimoji="0" lang="en-US" sz="2000" b="0" i="0" u="none" strike="noStrike" cap="none" normalizeH="0" baseline="0" dirty="0" smtClean="0">
              <a:ln>
                <a:noFill/>
              </a:ln>
              <a:effectLst/>
              <a:latin typeface="Myriad Pro"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amwork">
  <a:themeElements>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12032</TotalTime>
  <Words>3165</Words>
  <Application>Microsoft Office PowerPoint</Application>
  <PresentationFormat>On-screen Show (4:3)</PresentationFormat>
  <Paragraphs>679</Paragraphs>
  <Slides>26</Slides>
  <Notes>26</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3" baseType="lpstr">
      <vt:lpstr>ＭＳ Ｐゴシック</vt:lpstr>
      <vt:lpstr>Arial</vt:lpstr>
      <vt:lpstr>Arial Black</vt:lpstr>
      <vt:lpstr>ArtBrush</vt:lpstr>
      <vt:lpstr>Bell Gothic Std Light</vt:lpstr>
      <vt:lpstr>Book Antiqua</vt:lpstr>
      <vt:lpstr>Calibri</vt:lpstr>
      <vt:lpstr>Centabel Book</vt:lpstr>
      <vt:lpstr>Freestyle Script</vt:lpstr>
      <vt:lpstr>Garamond</vt:lpstr>
      <vt:lpstr>Myriad Pro</vt:lpstr>
      <vt:lpstr>Myriad Pro Cond</vt:lpstr>
      <vt:lpstr>Tahoma</vt:lpstr>
      <vt:lpstr>Times New Roman</vt:lpstr>
      <vt:lpstr>Wingdings</vt:lpstr>
      <vt:lpstr>Teamwork</vt:lpstr>
      <vt:lpstr>Worksheet</vt:lpstr>
      <vt:lpstr>PowerPoint Presentation</vt:lpstr>
      <vt:lpstr>PowerPoint Presentation</vt:lpstr>
      <vt:lpstr>AP or IB, that is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IB Course Preparation:  9th &amp; 10 grade</vt:lpstr>
      <vt:lpstr>Sample Student Week’s Schedule</vt:lpstr>
      <vt:lpstr>PowerPoint Presentation</vt:lpstr>
      <vt:lpstr>PowerPoint Presentation</vt:lpstr>
    </vt:vector>
  </TitlesOfParts>
  <Company>Forsyth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Newsweek Report Card</dc:title>
  <dc:creator>Forsyth County School System</dc:creator>
  <cp:lastModifiedBy>Denney, Kevin</cp:lastModifiedBy>
  <cp:revision>851</cp:revision>
  <dcterms:created xsi:type="dcterms:W3CDTF">2009-07-26T20:25:24Z</dcterms:created>
  <dcterms:modified xsi:type="dcterms:W3CDTF">2017-12-06T16:07:12Z</dcterms:modified>
</cp:coreProperties>
</file>